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5" r:id="rId2"/>
    <p:sldMasterId id="2147483704" r:id="rId3"/>
    <p:sldMasterId id="2147483672" r:id="rId4"/>
  </p:sldMasterIdLst>
  <p:notesMasterIdLst>
    <p:notesMasterId r:id="rId22"/>
  </p:notesMasterIdLst>
  <p:handoutMasterIdLst>
    <p:handoutMasterId r:id="rId23"/>
  </p:handoutMasterIdLst>
  <p:sldIdLst>
    <p:sldId id="316" r:id="rId5"/>
    <p:sldId id="310" r:id="rId6"/>
    <p:sldId id="300" r:id="rId7"/>
    <p:sldId id="295" r:id="rId8"/>
    <p:sldId id="311" r:id="rId9"/>
    <p:sldId id="313" r:id="rId10"/>
    <p:sldId id="320" r:id="rId11"/>
    <p:sldId id="321" r:id="rId12"/>
    <p:sldId id="322" r:id="rId13"/>
    <p:sldId id="312" r:id="rId14"/>
    <p:sldId id="323" r:id="rId15"/>
    <p:sldId id="324" r:id="rId16"/>
    <p:sldId id="325" r:id="rId17"/>
    <p:sldId id="315" r:id="rId18"/>
    <p:sldId id="302" r:id="rId19"/>
    <p:sldId id="307"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2C29"/>
    <a:srgbClr val="E5F6F7"/>
    <a:srgbClr val="D5FFFF"/>
    <a:srgbClr val="929292"/>
    <a:srgbClr val="35C1CC"/>
    <a:srgbClr val="003C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0" autoAdjust="0"/>
    <p:restoredTop sz="94716"/>
  </p:normalViewPr>
  <p:slideViewPr>
    <p:cSldViewPr snapToGrid="0" snapToObjects="1">
      <p:cViewPr varScale="1">
        <p:scale>
          <a:sx n="173" d="100"/>
          <a:sy n="173" d="100"/>
        </p:scale>
        <p:origin x="832" y="192"/>
      </p:cViewPr>
      <p:guideLst/>
    </p:cSldViewPr>
  </p:slideViewPr>
  <p:notesTextViewPr>
    <p:cViewPr>
      <p:scale>
        <a:sx n="1" d="1"/>
        <a:sy n="1" d="1"/>
      </p:scale>
      <p:origin x="0" y="0"/>
    </p:cViewPr>
  </p:notesTextViewPr>
  <p:notesViewPr>
    <p:cSldViewPr snapToGrid="0" snapToObjects="1" showGuides="1">
      <p:cViewPr varScale="1">
        <p:scale>
          <a:sx n="170" d="100"/>
          <a:sy n="170" d="100"/>
        </p:scale>
        <p:origin x="536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72977B-4516-ED46-B8E2-6526FAC030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D111C3-4CAF-8A4A-A3E1-1662635EC0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3AA46A-5DB0-8545-8E5A-3E7F932E5B63}" type="datetimeFigureOut">
              <a:rPr lang="en-US" smtClean="0"/>
              <a:t>5/6/19</a:t>
            </a:fld>
            <a:endParaRPr lang="en-US"/>
          </a:p>
        </p:txBody>
      </p:sp>
      <p:sp>
        <p:nvSpPr>
          <p:cNvPr id="4" name="Footer Placeholder 3">
            <a:extLst>
              <a:ext uri="{FF2B5EF4-FFF2-40B4-BE49-F238E27FC236}">
                <a16:creationId xmlns:a16="http://schemas.microsoft.com/office/drawing/2014/main" id="{7C276B11-E458-8A42-B990-D5AD0E5823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16AA88-4B1C-F449-A995-9818B9E34C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BB59F2-0C31-8A44-A83A-496FEB376283}" type="slidenum">
              <a:rPr lang="en-US" smtClean="0"/>
              <a:t>‹#›</a:t>
            </a:fld>
            <a:endParaRPr lang="en-US"/>
          </a:p>
        </p:txBody>
      </p:sp>
    </p:spTree>
    <p:extLst>
      <p:ext uri="{BB962C8B-B14F-4D97-AF65-F5344CB8AC3E}">
        <p14:creationId xmlns:p14="http://schemas.microsoft.com/office/powerpoint/2010/main" val="1865687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2856B-1365-AC4D-89F1-E503AAB34784}" type="datetimeFigureOut">
              <a:rPr lang="en-US" smtClean="0"/>
              <a:t>5/6/19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162BC-2E23-CA46-9172-C3DD0152C897}" type="slidenum">
              <a:rPr lang="en-US" smtClean="0"/>
              <a:t>‹#›</a:t>
            </a:fld>
            <a:endParaRPr lang="en-US"/>
          </a:p>
        </p:txBody>
      </p:sp>
    </p:spTree>
    <p:extLst>
      <p:ext uri="{BB962C8B-B14F-4D97-AF65-F5344CB8AC3E}">
        <p14:creationId xmlns:p14="http://schemas.microsoft.com/office/powerpoint/2010/main" val="426838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E031-3017-564A-8D92-7EBD7251DA8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5B3EB1-EA5D-5A42-8530-4627DE4E53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855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C2F7C9-465D-784E-B50D-A10DC446E570}"/>
              </a:ext>
            </a:extLst>
          </p:cNvPr>
          <p:cNvSpPr txBox="1"/>
          <p:nvPr userDrawn="1"/>
        </p:nvSpPr>
        <p:spPr>
          <a:xfrm>
            <a:off x="586596" y="2346385"/>
            <a:ext cx="4152181" cy="1420483"/>
          </a:xfrm>
          <a:prstGeom prst="rect">
            <a:avLst/>
          </a:prstGeom>
        </p:spPr>
        <p:txBody>
          <a:bodyPr wrap="square" rtlCol="0">
            <a:normAutofit/>
          </a:bodyPr>
          <a:lstStyle/>
          <a:p>
            <a:pPr algn="r"/>
            <a:endParaRPr lang="en-US" sz="4800" b="1" dirty="0">
              <a:solidFill>
                <a:srgbClr val="AB2C29"/>
              </a:solidFill>
            </a:endParaRPr>
          </a:p>
        </p:txBody>
      </p:sp>
      <p:sp>
        <p:nvSpPr>
          <p:cNvPr id="10" name="Text Placeholder 9">
            <a:extLst>
              <a:ext uri="{FF2B5EF4-FFF2-40B4-BE49-F238E27FC236}">
                <a16:creationId xmlns:a16="http://schemas.microsoft.com/office/drawing/2014/main" id="{C5C34816-1FB4-A644-A014-C7111F1C59D1}"/>
              </a:ext>
            </a:extLst>
          </p:cNvPr>
          <p:cNvSpPr>
            <a:spLocks noGrp="1"/>
          </p:cNvSpPr>
          <p:nvPr>
            <p:ph type="body" sz="quarter" idx="10" hasCustomPrompt="1"/>
          </p:nvPr>
        </p:nvSpPr>
        <p:spPr>
          <a:xfrm>
            <a:off x="587375" y="2346325"/>
            <a:ext cx="4249738" cy="1679335"/>
          </a:xfrm>
          <a:prstGeom prst="rect">
            <a:avLst/>
          </a:prstGeom>
        </p:spPr>
        <p:txBody>
          <a:bodyPr/>
          <a:lstStyle>
            <a:lvl1pPr marL="0" indent="0" algn="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p>
          <a:p>
            <a:pPr lvl="0"/>
            <a:r>
              <a:rPr lang="en-US" sz="4800" b="1" i="0" dirty="0">
                <a:latin typeface="Amsi Pro" panose="020B0A06020201010104" pitchFamily="34" charset="77"/>
              </a:rPr>
              <a:t>Goes Here</a:t>
            </a:r>
            <a:endParaRPr lang="en-US" dirty="0"/>
          </a:p>
        </p:txBody>
      </p:sp>
      <p:sp>
        <p:nvSpPr>
          <p:cNvPr id="12" name="Text Placeholder 11">
            <a:extLst>
              <a:ext uri="{FF2B5EF4-FFF2-40B4-BE49-F238E27FC236}">
                <a16:creationId xmlns:a16="http://schemas.microsoft.com/office/drawing/2014/main" id="{E98EE29D-16CB-194C-98CC-F6B68B6C882C}"/>
              </a:ext>
            </a:extLst>
          </p:cNvPr>
          <p:cNvSpPr>
            <a:spLocks noGrp="1"/>
          </p:cNvSpPr>
          <p:nvPr>
            <p:ph type="body" sz="quarter" idx="11" hasCustomPrompt="1"/>
          </p:nvPr>
        </p:nvSpPr>
        <p:spPr>
          <a:xfrm>
            <a:off x="5773737" y="1690688"/>
            <a:ext cx="5728149" cy="2841625"/>
          </a:xfrm>
          <a:prstGeom prst="rect">
            <a:avLst/>
          </a:prstGeom>
        </p:spPr>
        <p:txBody>
          <a:bodyPr/>
          <a:lstStyle>
            <a:lvl1pPr>
              <a:defRPr>
                <a:solidFill>
                  <a:srgbClr val="AB2C29"/>
                </a:solidFill>
              </a:defRPr>
            </a:lvl1pPr>
          </a:lstStyle>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p:txBody>
      </p:sp>
    </p:spTree>
    <p:extLst>
      <p:ext uri="{BB962C8B-B14F-4D97-AF65-F5344CB8AC3E}">
        <p14:creationId xmlns:p14="http://schemas.microsoft.com/office/powerpoint/2010/main" val="113063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10DA60FF-01D8-A04F-A904-A2CF8DCD66F2}"/>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endParaRPr lang="en-US" dirty="0"/>
          </a:p>
        </p:txBody>
      </p:sp>
      <p:sp>
        <p:nvSpPr>
          <p:cNvPr id="6" name="Table Placeholder 5">
            <a:extLst>
              <a:ext uri="{FF2B5EF4-FFF2-40B4-BE49-F238E27FC236}">
                <a16:creationId xmlns:a16="http://schemas.microsoft.com/office/drawing/2014/main" id="{68FE75F9-3286-7340-84DC-1ADDA08DADFD}"/>
              </a:ext>
            </a:extLst>
          </p:cNvPr>
          <p:cNvSpPr>
            <a:spLocks noGrp="1"/>
          </p:cNvSpPr>
          <p:nvPr>
            <p:ph type="tbl" sz="quarter" idx="11"/>
          </p:nvPr>
        </p:nvSpPr>
        <p:spPr>
          <a:xfrm>
            <a:off x="2032000" y="2801805"/>
            <a:ext cx="8128000" cy="2549525"/>
          </a:xfrm>
          <a:prstGeom prst="rect">
            <a:avLst/>
          </a:prstGeom>
        </p:spPr>
        <p:txBody>
          <a:bodyPr/>
          <a:lstStyle/>
          <a:p>
            <a:endParaRPr lang="en-US" dirty="0"/>
          </a:p>
        </p:txBody>
      </p:sp>
    </p:spTree>
    <p:extLst>
      <p:ext uri="{BB962C8B-B14F-4D97-AF65-F5344CB8AC3E}">
        <p14:creationId xmlns:p14="http://schemas.microsoft.com/office/powerpoint/2010/main" val="235008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C4E71F7-5CF7-3C42-8978-671E49A71C06}"/>
              </a:ext>
            </a:extLst>
          </p:cNvPr>
          <p:cNvCxnSpPr/>
          <p:nvPr userDrawn="1"/>
        </p:nvCxnSpPr>
        <p:spPr>
          <a:xfrm>
            <a:off x="5191760" y="1690591"/>
            <a:ext cx="0" cy="2796099"/>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
        <p:nvSpPr>
          <p:cNvPr id="6" name="Text Placeholder 5">
            <a:extLst>
              <a:ext uri="{FF2B5EF4-FFF2-40B4-BE49-F238E27FC236}">
                <a16:creationId xmlns:a16="http://schemas.microsoft.com/office/drawing/2014/main" id="{DF41B969-6222-AB44-ABC5-7E2702A2BC8F}"/>
              </a:ext>
            </a:extLst>
          </p:cNvPr>
          <p:cNvSpPr>
            <a:spLocks noGrp="1"/>
          </p:cNvSpPr>
          <p:nvPr>
            <p:ph type="body" sz="quarter" idx="10" hasCustomPrompt="1"/>
          </p:nvPr>
        </p:nvSpPr>
        <p:spPr>
          <a:xfrm>
            <a:off x="844384" y="2065744"/>
            <a:ext cx="3932237" cy="1771650"/>
          </a:xfrm>
          <a:prstGeom prst="rect">
            <a:avLst/>
          </a:prstGeom>
        </p:spPr>
        <p:txBody>
          <a:bodyPr/>
          <a:lstStyle>
            <a:lvl1pPr marL="0" indent="0" algn="r">
              <a:buFontTx/>
              <a:buNone/>
              <a:defRPr sz="4800" b="1" i="0">
                <a:solidFill>
                  <a:srgbClr val="003C4C"/>
                </a:solidFill>
                <a:latin typeface="Amsi Pro" panose="020B0A06020201010104" pitchFamily="34" charset="77"/>
              </a:defRPr>
            </a:lvl1pPr>
          </a:lstStyle>
          <a:p>
            <a:pPr lvl="0"/>
            <a:r>
              <a:rPr lang="en-US" sz="4800" b="1" i="0" dirty="0">
                <a:latin typeface="Amsi Pro" panose="020B0A06020201010104" pitchFamily="34" charset="77"/>
              </a:rPr>
              <a:t>Slide Title</a:t>
            </a:r>
          </a:p>
          <a:p>
            <a:pPr lvl="0"/>
            <a:r>
              <a:rPr lang="en-US" sz="4800" b="1" i="0" dirty="0">
                <a:latin typeface="Amsi Pro" panose="020B0A06020201010104" pitchFamily="34" charset="77"/>
              </a:rPr>
              <a:t>Goes Here</a:t>
            </a:r>
            <a:endParaRPr lang="en-US" dirty="0"/>
          </a:p>
        </p:txBody>
      </p:sp>
      <p:sp>
        <p:nvSpPr>
          <p:cNvPr id="8" name="Chart Placeholder 7">
            <a:extLst>
              <a:ext uri="{FF2B5EF4-FFF2-40B4-BE49-F238E27FC236}">
                <a16:creationId xmlns:a16="http://schemas.microsoft.com/office/drawing/2014/main" id="{FFD8181D-DF7D-AE4D-AB21-03F8AF0D7A1E}"/>
              </a:ext>
            </a:extLst>
          </p:cNvPr>
          <p:cNvSpPr>
            <a:spLocks noGrp="1"/>
          </p:cNvSpPr>
          <p:nvPr>
            <p:ph type="chart" sz="quarter" idx="11"/>
          </p:nvPr>
        </p:nvSpPr>
        <p:spPr>
          <a:xfrm>
            <a:off x="5537200" y="300037"/>
            <a:ext cx="6234113" cy="5640365"/>
          </a:xfrm>
          <a:prstGeom prst="rect">
            <a:avLst/>
          </a:prstGeom>
        </p:spPr>
        <p:txBody>
          <a:bodyPr/>
          <a:lstStyle/>
          <a:p>
            <a:endParaRPr lang="en-US"/>
          </a:p>
        </p:txBody>
      </p:sp>
    </p:spTree>
    <p:extLst>
      <p:ext uri="{BB962C8B-B14F-4D97-AF65-F5344CB8AC3E}">
        <p14:creationId xmlns:p14="http://schemas.microsoft.com/office/powerpoint/2010/main" val="1436560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88201477-6E3E-7743-BD31-E16EF57FB43E}"/>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endParaRPr lang="en-US" dirty="0"/>
          </a:p>
        </p:txBody>
      </p:sp>
      <p:sp>
        <p:nvSpPr>
          <p:cNvPr id="6" name="Chart Placeholder 5">
            <a:extLst>
              <a:ext uri="{FF2B5EF4-FFF2-40B4-BE49-F238E27FC236}">
                <a16:creationId xmlns:a16="http://schemas.microsoft.com/office/drawing/2014/main" id="{E698A89B-08B8-7444-8FA8-E72DAE059630}"/>
              </a:ext>
            </a:extLst>
          </p:cNvPr>
          <p:cNvSpPr>
            <a:spLocks noGrp="1"/>
          </p:cNvSpPr>
          <p:nvPr>
            <p:ph type="chart" sz="quarter" idx="11"/>
          </p:nvPr>
        </p:nvSpPr>
        <p:spPr>
          <a:xfrm>
            <a:off x="2900674" y="1999728"/>
            <a:ext cx="6516688" cy="3922713"/>
          </a:xfrm>
          <a:prstGeom prst="rect">
            <a:avLst/>
          </a:prstGeom>
        </p:spPr>
        <p:txBody>
          <a:bodyPr/>
          <a:lstStyle/>
          <a:p>
            <a:endParaRPr lang="en-US" dirty="0"/>
          </a:p>
        </p:txBody>
      </p:sp>
    </p:spTree>
    <p:extLst>
      <p:ext uri="{BB962C8B-B14F-4D97-AF65-F5344CB8AC3E}">
        <p14:creationId xmlns:p14="http://schemas.microsoft.com/office/powerpoint/2010/main" val="224394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F382B2-4683-FC48-B5A2-A9A1D2EBBDF6}"/>
              </a:ext>
            </a:extLst>
          </p:cNvPr>
          <p:cNvSpPr txBox="1"/>
          <p:nvPr/>
        </p:nvSpPr>
        <p:spPr>
          <a:xfrm>
            <a:off x="1250948" y="2732816"/>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panose="020B0A06020201010104" pitchFamily="34" charset="77"/>
              </a:rPr>
              <a:t>1</a:t>
            </a:r>
            <a:endParaRPr lang="en-US" sz="9600" dirty="0">
              <a:solidFill>
                <a:schemeClr val="accent3">
                  <a:lumMod val="40000"/>
                  <a:lumOff val="60000"/>
                </a:schemeClr>
              </a:solidFill>
              <a:latin typeface="Amsi Pro" panose="020B0A06020201010104" pitchFamily="34" charset="77"/>
            </a:endParaRPr>
          </a:p>
        </p:txBody>
      </p:sp>
      <p:sp>
        <p:nvSpPr>
          <p:cNvPr id="8" name="TextBox 7">
            <a:extLst>
              <a:ext uri="{FF2B5EF4-FFF2-40B4-BE49-F238E27FC236}">
                <a16:creationId xmlns:a16="http://schemas.microsoft.com/office/drawing/2014/main" id="{8E06DB62-33B4-1248-9F8F-691E910A546A}"/>
              </a:ext>
            </a:extLst>
          </p:cNvPr>
          <p:cNvSpPr txBox="1"/>
          <p:nvPr userDrawn="1"/>
        </p:nvSpPr>
        <p:spPr>
          <a:xfrm>
            <a:off x="4600938" y="2767322"/>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panose="020B0A06020201010104" pitchFamily="34" charset="77"/>
              </a:rPr>
              <a:t>2</a:t>
            </a:r>
            <a:endParaRPr lang="en-US" sz="9600" dirty="0">
              <a:solidFill>
                <a:schemeClr val="accent3">
                  <a:lumMod val="40000"/>
                  <a:lumOff val="60000"/>
                </a:schemeClr>
              </a:solidFill>
              <a:latin typeface="Amsi Pro" panose="020B0A06020201010104" pitchFamily="34" charset="77"/>
            </a:endParaRPr>
          </a:p>
        </p:txBody>
      </p:sp>
      <p:sp>
        <p:nvSpPr>
          <p:cNvPr id="11" name="TextBox 10">
            <a:extLst>
              <a:ext uri="{FF2B5EF4-FFF2-40B4-BE49-F238E27FC236}">
                <a16:creationId xmlns:a16="http://schemas.microsoft.com/office/drawing/2014/main" id="{AC5AA28C-35DB-E345-965D-A6E51F22A566}"/>
              </a:ext>
            </a:extLst>
          </p:cNvPr>
          <p:cNvSpPr txBox="1"/>
          <p:nvPr/>
        </p:nvSpPr>
        <p:spPr>
          <a:xfrm>
            <a:off x="8095252" y="2767322"/>
            <a:ext cx="2199821" cy="1569660"/>
          </a:xfrm>
          <a:prstGeom prst="rect">
            <a:avLst/>
          </a:prstGeom>
          <a:noFill/>
        </p:spPr>
        <p:txBody>
          <a:bodyPr wrap="square" rtlCol="0">
            <a:spAutoFit/>
          </a:bodyPr>
          <a:lstStyle/>
          <a:p>
            <a:r>
              <a:rPr lang="en-US" sz="9600" b="1" dirty="0">
                <a:solidFill>
                  <a:schemeClr val="accent3">
                    <a:lumMod val="40000"/>
                    <a:lumOff val="60000"/>
                  </a:schemeClr>
                </a:solidFill>
                <a:latin typeface="Amsi Pro" panose="020B0A06020201010104" pitchFamily="34" charset="77"/>
              </a:rPr>
              <a:t>3</a:t>
            </a:r>
            <a:endParaRPr lang="en-US" sz="9600" dirty="0">
              <a:solidFill>
                <a:schemeClr val="accent3">
                  <a:lumMod val="40000"/>
                  <a:lumOff val="60000"/>
                </a:schemeClr>
              </a:solidFill>
              <a:latin typeface="Amsi Pro" panose="020B0A06020201010104" pitchFamily="34" charset="77"/>
            </a:endParaRPr>
          </a:p>
        </p:txBody>
      </p:sp>
      <p:sp>
        <p:nvSpPr>
          <p:cNvPr id="13" name="Text Placeholder 9">
            <a:extLst>
              <a:ext uri="{FF2B5EF4-FFF2-40B4-BE49-F238E27FC236}">
                <a16:creationId xmlns:a16="http://schemas.microsoft.com/office/drawing/2014/main" id="{BA16FFBD-4AE8-F142-B591-EA2703404E96}"/>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endParaRPr lang="en-US" dirty="0"/>
          </a:p>
        </p:txBody>
      </p:sp>
      <p:sp>
        <p:nvSpPr>
          <p:cNvPr id="15" name="Text Placeholder 14">
            <a:extLst>
              <a:ext uri="{FF2B5EF4-FFF2-40B4-BE49-F238E27FC236}">
                <a16:creationId xmlns:a16="http://schemas.microsoft.com/office/drawing/2014/main" id="{F6C757B4-4A8B-8041-8049-5DA4F3F580FD}"/>
              </a:ext>
            </a:extLst>
          </p:cNvPr>
          <p:cNvSpPr>
            <a:spLocks noGrp="1"/>
          </p:cNvSpPr>
          <p:nvPr>
            <p:ph type="body" sz="quarter" idx="11" hasCustomPrompt="1"/>
          </p:nvPr>
        </p:nvSpPr>
        <p:spPr>
          <a:xfrm>
            <a:off x="2132690" y="2968119"/>
            <a:ext cx="2199822" cy="390432"/>
          </a:xfrm>
          <a:prstGeom prst="rect">
            <a:avLst/>
          </a:prstGeom>
        </p:spPr>
        <p:txBody>
          <a:bodyPr/>
          <a:lstStyle>
            <a:lvl1pPr marL="0" indent="0">
              <a:buNone/>
              <a:defRPr sz="2400" b="1" i="0">
                <a:solidFill>
                  <a:srgbClr val="AB2C29"/>
                </a:solidFill>
                <a:latin typeface="Amsi Pro" panose="020B0A06020201010104" pitchFamily="34" charset="77"/>
              </a:defRPr>
            </a:lvl1pPr>
          </a:lstStyle>
          <a:p>
            <a:r>
              <a:rPr lang="en-US" sz="2400" b="1" dirty="0">
                <a:solidFill>
                  <a:srgbClr val="AB2C29"/>
                </a:solidFill>
                <a:latin typeface="Amsi Pro" panose="020B0A06020201010104" pitchFamily="34" charset="77"/>
              </a:rPr>
              <a:t>Step one</a:t>
            </a:r>
            <a:endParaRPr lang="en-US" sz="2800" b="1" dirty="0">
              <a:solidFill>
                <a:srgbClr val="AB2C29"/>
              </a:solidFill>
              <a:latin typeface="Amsi Pro" panose="020B0A06020201010104" pitchFamily="34" charset="77"/>
            </a:endParaRPr>
          </a:p>
        </p:txBody>
      </p:sp>
      <p:sp>
        <p:nvSpPr>
          <p:cNvPr id="17" name="Text Placeholder 16">
            <a:extLst>
              <a:ext uri="{FF2B5EF4-FFF2-40B4-BE49-F238E27FC236}">
                <a16:creationId xmlns:a16="http://schemas.microsoft.com/office/drawing/2014/main" id="{2F60C057-B46D-6141-9E77-57C58FC87C63}"/>
              </a:ext>
            </a:extLst>
          </p:cNvPr>
          <p:cNvSpPr>
            <a:spLocks noGrp="1"/>
          </p:cNvSpPr>
          <p:nvPr>
            <p:ph type="body" sz="quarter" idx="12" hasCustomPrompt="1"/>
          </p:nvPr>
        </p:nvSpPr>
        <p:spPr>
          <a:xfrm>
            <a:off x="2132688" y="3358551"/>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
        <p:nvSpPr>
          <p:cNvPr id="18" name="Text Placeholder 14">
            <a:extLst>
              <a:ext uri="{FF2B5EF4-FFF2-40B4-BE49-F238E27FC236}">
                <a16:creationId xmlns:a16="http://schemas.microsoft.com/office/drawing/2014/main" id="{BDD64EDB-91D7-A24E-9359-EBBE87F35FF7}"/>
              </a:ext>
            </a:extLst>
          </p:cNvPr>
          <p:cNvSpPr>
            <a:spLocks noGrp="1"/>
          </p:cNvSpPr>
          <p:nvPr>
            <p:ph type="body" sz="quarter" idx="13" hasCustomPrompt="1"/>
          </p:nvPr>
        </p:nvSpPr>
        <p:spPr>
          <a:xfrm>
            <a:off x="5482680" y="2996874"/>
            <a:ext cx="2199822" cy="390432"/>
          </a:xfrm>
          <a:prstGeom prst="rect">
            <a:avLst/>
          </a:prstGeom>
        </p:spPr>
        <p:txBody>
          <a:bodyPr/>
          <a:lstStyle>
            <a:lvl1pPr marL="0" indent="0">
              <a:buNone/>
              <a:defRPr sz="2400" b="1" i="0">
                <a:solidFill>
                  <a:srgbClr val="AB2C29"/>
                </a:solidFill>
                <a:latin typeface="Amsi Pro" panose="020B0A06020201010104" pitchFamily="34" charset="77"/>
              </a:defRPr>
            </a:lvl1pPr>
          </a:lstStyle>
          <a:p>
            <a:r>
              <a:rPr lang="en-US" sz="2400" b="1" dirty="0">
                <a:solidFill>
                  <a:srgbClr val="AB2C29"/>
                </a:solidFill>
                <a:latin typeface="Amsi Pro" panose="020B0A06020201010104" pitchFamily="34" charset="77"/>
              </a:rPr>
              <a:t>Step two</a:t>
            </a:r>
            <a:endParaRPr lang="en-US" sz="2800" b="1" dirty="0">
              <a:solidFill>
                <a:srgbClr val="AB2C29"/>
              </a:solidFill>
              <a:latin typeface="Amsi Pro" panose="020B0A06020201010104" pitchFamily="34" charset="77"/>
            </a:endParaRPr>
          </a:p>
        </p:txBody>
      </p:sp>
      <p:sp>
        <p:nvSpPr>
          <p:cNvPr id="19" name="Text Placeholder 16">
            <a:extLst>
              <a:ext uri="{FF2B5EF4-FFF2-40B4-BE49-F238E27FC236}">
                <a16:creationId xmlns:a16="http://schemas.microsoft.com/office/drawing/2014/main" id="{C66FCC6D-CC9F-444B-914C-F98FD4FE892D}"/>
              </a:ext>
            </a:extLst>
          </p:cNvPr>
          <p:cNvSpPr>
            <a:spLocks noGrp="1"/>
          </p:cNvSpPr>
          <p:nvPr>
            <p:ph type="body" sz="quarter" idx="14" hasCustomPrompt="1"/>
          </p:nvPr>
        </p:nvSpPr>
        <p:spPr>
          <a:xfrm>
            <a:off x="5482680" y="3393057"/>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
        <p:nvSpPr>
          <p:cNvPr id="20" name="Text Placeholder 14">
            <a:extLst>
              <a:ext uri="{FF2B5EF4-FFF2-40B4-BE49-F238E27FC236}">
                <a16:creationId xmlns:a16="http://schemas.microsoft.com/office/drawing/2014/main" id="{CA3CD3F5-0A6E-5F4C-8AA4-D9FE0B175EAE}"/>
              </a:ext>
            </a:extLst>
          </p:cNvPr>
          <p:cNvSpPr>
            <a:spLocks noGrp="1"/>
          </p:cNvSpPr>
          <p:nvPr>
            <p:ph type="body" sz="quarter" idx="15" hasCustomPrompt="1"/>
          </p:nvPr>
        </p:nvSpPr>
        <p:spPr>
          <a:xfrm>
            <a:off x="8976994" y="2996874"/>
            <a:ext cx="2199822" cy="390432"/>
          </a:xfrm>
          <a:prstGeom prst="rect">
            <a:avLst/>
          </a:prstGeom>
        </p:spPr>
        <p:txBody>
          <a:bodyPr/>
          <a:lstStyle>
            <a:lvl1pPr marL="0" indent="0">
              <a:buNone/>
              <a:defRPr sz="2400" b="1" i="0">
                <a:solidFill>
                  <a:srgbClr val="AB2C29"/>
                </a:solidFill>
                <a:latin typeface="Amsi Pro" panose="020B0A06020201010104" pitchFamily="34" charset="77"/>
              </a:defRPr>
            </a:lvl1pPr>
          </a:lstStyle>
          <a:p>
            <a:r>
              <a:rPr lang="en-US" sz="2400" b="1" dirty="0">
                <a:solidFill>
                  <a:srgbClr val="AB2C29"/>
                </a:solidFill>
                <a:latin typeface="Amsi Pro" panose="020B0A06020201010104" pitchFamily="34" charset="77"/>
              </a:rPr>
              <a:t>Step three</a:t>
            </a:r>
            <a:endParaRPr lang="en-US" sz="2800" b="1" dirty="0">
              <a:solidFill>
                <a:srgbClr val="AB2C29"/>
              </a:solidFill>
              <a:latin typeface="Amsi Pro" panose="020B0A06020201010104" pitchFamily="34" charset="77"/>
            </a:endParaRPr>
          </a:p>
        </p:txBody>
      </p:sp>
      <p:sp>
        <p:nvSpPr>
          <p:cNvPr id="21" name="Text Placeholder 16">
            <a:extLst>
              <a:ext uri="{FF2B5EF4-FFF2-40B4-BE49-F238E27FC236}">
                <a16:creationId xmlns:a16="http://schemas.microsoft.com/office/drawing/2014/main" id="{2FC4B1B3-736E-C840-8E52-8B3B1302592B}"/>
              </a:ext>
            </a:extLst>
          </p:cNvPr>
          <p:cNvSpPr>
            <a:spLocks noGrp="1"/>
          </p:cNvSpPr>
          <p:nvPr>
            <p:ph type="body" sz="quarter" idx="16" hasCustomPrompt="1"/>
          </p:nvPr>
        </p:nvSpPr>
        <p:spPr>
          <a:xfrm>
            <a:off x="8976994" y="3399578"/>
            <a:ext cx="2199823" cy="719137"/>
          </a:xfrm>
          <a:prstGeom prst="rect">
            <a:avLst/>
          </a:prstGeom>
        </p:spPr>
        <p:txBody>
          <a:bodyPr/>
          <a:lstStyle>
            <a:lvl1pPr marL="0" indent="0">
              <a:spcBef>
                <a:spcPts val="400"/>
              </a:spcBef>
              <a:buNone/>
              <a:defRPr sz="1800">
                <a:solidFill>
                  <a:srgbClr val="929292"/>
                </a:solidFill>
              </a:defRPr>
            </a:lvl1pPr>
          </a:lstStyle>
          <a:p>
            <a:pPr lvl="0"/>
            <a:r>
              <a:rPr lang="en-US" sz="1800" dirty="0"/>
              <a:t>Some copy</a:t>
            </a:r>
          </a:p>
          <a:p>
            <a:pPr lvl="0"/>
            <a:r>
              <a:rPr lang="en-US" sz="1800" dirty="0"/>
              <a:t>Some more copy</a:t>
            </a:r>
            <a:endParaRPr lang="en-US" dirty="0"/>
          </a:p>
        </p:txBody>
      </p:sp>
    </p:spTree>
    <p:extLst>
      <p:ext uri="{BB962C8B-B14F-4D97-AF65-F5344CB8AC3E}">
        <p14:creationId xmlns:p14="http://schemas.microsoft.com/office/powerpoint/2010/main" val="4126854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Pentagon 3">
            <a:extLst>
              <a:ext uri="{FF2B5EF4-FFF2-40B4-BE49-F238E27FC236}">
                <a16:creationId xmlns:a16="http://schemas.microsoft.com/office/drawing/2014/main" id="{28AF1B1E-FFF0-A640-832D-A36EA56753C2}"/>
              </a:ext>
            </a:extLst>
          </p:cNvPr>
          <p:cNvSpPr/>
          <p:nvPr userDrawn="1"/>
        </p:nvSpPr>
        <p:spPr>
          <a:xfrm>
            <a:off x="6558373" y="2687448"/>
            <a:ext cx="4545056" cy="1621972"/>
          </a:xfrm>
          <a:prstGeom prst="homePlate">
            <a:avLst/>
          </a:prstGeom>
          <a:solidFill>
            <a:srgbClr val="35C1CC"/>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a:extLst>
              <a:ext uri="{FF2B5EF4-FFF2-40B4-BE49-F238E27FC236}">
                <a16:creationId xmlns:a16="http://schemas.microsoft.com/office/drawing/2014/main" id="{B084B5CD-97D7-7644-BC7C-440AA00BBE96}"/>
              </a:ext>
            </a:extLst>
          </p:cNvPr>
          <p:cNvSpPr/>
          <p:nvPr userDrawn="1"/>
        </p:nvSpPr>
        <p:spPr>
          <a:xfrm>
            <a:off x="3543030" y="2687448"/>
            <a:ext cx="4545056" cy="1621972"/>
          </a:xfrm>
          <a:prstGeom prst="homePlate">
            <a:avLst/>
          </a:prstGeom>
          <a:solidFill>
            <a:srgbClr val="929292"/>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9292"/>
              </a:solidFill>
            </a:endParaRPr>
          </a:p>
        </p:txBody>
      </p:sp>
      <p:sp>
        <p:nvSpPr>
          <p:cNvPr id="6" name="Pentagon 5">
            <a:extLst>
              <a:ext uri="{FF2B5EF4-FFF2-40B4-BE49-F238E27FC236}">
                <a16:creationId xmlns:a16="http://schemas.microsoft.com/office/drawing/2014/main" id="{E8912C8C-435B-4744-B7E2-39A88E093D8B}"/>
              </a:ext>
            </a:extLst>
          </p:cNvPr>
          <p:cNvSpPr/>
          <p:nvPr userDrawn="1"/>
        </p:nvSpPr>
        <p:spPr>
          <a:xfrm>
            <a:off x="1305376" y="2687448"/>
            <a:ext cx="3767367" cy="1621972"/>
          </a:xfrm>
          <a:prstGeom prst="homePlate">
            <a:avLst/>
          </a:prstGeom>
          <a:solidFill>
            <a:srgbClr val="003C4C"/>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722F738-B4CB-4041-824E-311B27D4FD23}"/>
              </a:ext>
            </a:extLst>
          </p:cNvPr>
          <p:cNvSpPr>
            <a:spLocks noGrp="1"/>
          </p:cNvSpPr>
          <p:nvPr>
            <p:ph type="body" sz="quarter" idx="10" hasCustomPrompt="1"/>
          </p:nvPr>
        </p:nvSpPr>
        <p:spPr>
          <a:xfrm>
            <a:off x="2900674" y="1114590"/>
            <a:ext cx="6482092" cy="787371"/>
          </a:xfrm>
          <a:prstGeom prst="rect">
            <a:avLst/>
          </a:prstGeom>
        </p:spPr>
        <p:txBody>
          <a:bodyPr/>
          <a:lstStyle>
            <a:lvl1pPr marL="0" indent="0" algn="ctr">
              <a:buNone/>
              <a:defRPr sz="4800" b="1" i="0">
                <a:solidFill>
                  <a:srgbClr val="AB2C29"/>
                </a:solidFill>
                <a:latin typeface="Amsi Pro" panose="020B0A06020201010104" pitchFamily="34" charset="77"/>
              </a:defRPr>
            </a:lvl1pPr>
          </a:lstStyle>
          <a:p>
            <a:pPr lvl="0"/>
            <a:r>
              <a:rPr lang="en-US" sz="4800" b="1" i="0" dirty="0">
                <a:latin typeface="Amsi Pro" panose="020B0A06020201010104" pitchFamily="34" charset="77"/>
              </a:rPr>
              <a:t>Slide Title</a:t>
            </a:r>
            <a:endParaRPr lang="en-US" dirty="0"/>
          </a:p>
        </p:txBody>
      </p:sp>
      <p:sp>
        <p:nvSpPr>
          <p:cNvPr id="12" name="Text Placeholder 11">
            <a:extLst>
              <a:ext uri="{FF2B5EF4-FFF2-40B4-BE49-F238E27FC236}">
                <a16:creationId xmlns:a16="http://schemas.microsoft.com/office/drawing/2014/main" id="{368FDD36-8B20-8C4F-B124-BC9452A231BA}"/>
              </a:ext>
            </a:extLst>
          </p:cNvPr>
          <p:cNvSpPr>
            <a:spLocks noGrp="1"/>
          </p:cNvSpPr>
          <p:nvPr>
            <p:ph type="body" sz="quarter" idx="11" hasCustomPrompt="1"/>
          </p:nvPr>
        </p:nvSpPr>
        <p:spPr>
          <a:xfrm>
            <a:off x="1588522" y="2957354"/>
            <a:ext cx="2287587" cy="287338"/>
          </a:xfrm>
          <a:prstGeom prst="rect">
            <a:avLst/>
          </a:prstGeom>
        </p:spPr>
        <p:txBody>
          <a:bodyPr/>
          <a:lstStyle>
            <a:lvl1pPr marL="0" indent="0">
              <a:buNone/>
              <a:defRPr sz="2000" b="1" i="0">
                <a:solidFill>
                  <a:schemeClr val="bg1"/>
                </a:solidFill>
                <a:latin typeface="Amsi Pro" panose="020B0A06020201010104" pitchFamily="34" charset="77"/>
              </a:defRPr>
            </a:lvl1pPr>
          </a:lstStyle>
          <a:p>
            <a:pPr lvl="0"/>
            <a:r>
              <a:rPr lang="en-US" sz="2000" dirty="0"/>
              <a:t>Heading</a:t>
            </a:r>
            <a:endParaRPr lang="en-US" dirty="0"/>
          </a:p>
        </p:txBody>
      </p:sp>
      <p:sp>
        <p:nvSpPr>
          <p:cNvPr id="16" name="Text Placeholder 15">
            <a:extLst>
              <a:ext uri="{FF2B5EF4-FFF2-40B4-BE49-F238E27FC236}">
                <a16:creationId xmlns:a16="http://schemas.microsoft.com/office/drawing/2014/main" id="{99C213F9-84EF-DB46-A9CB-327DDF26C4A3}"/>
              </a:ext>
            </a:extLst>
          </p:cNvPr>
          <p:cNvSpPr>
            <a:spLocks noGrp="1"/>
          </p:cNvSpPr>
          <p:nvPr>
            <p:ph type="body" sz="quarter" idx="12" hasCustomPrompt="1"/>
          </p:nvPr>
        </p:nvSpPr>
        <p:spPr>
          <a:xfrm>
            <a:off x="1588405" y="3255457"/>
            <a:ext cx="2287704" cy="704620"/>
          </a:xfrm>
          <a:prstGeom prst="rect">
            <a:avLst/>
          </a:prstGeom>
        </p:spPr>
        <p:txBody>
          <a:bodyPr/>
          <a:lstStyle>
            <a:lvl1pPr marL="0" indent="0">
              <a:spcBef>
                <a:spcPts val="400"/>
              </a:spcBef>
              <a:buNone/>
              <a:defRPr sz="1400" b="0" i="1">
                <a:solidFill>
                  <a:schemeClr val="bg1"/>
                </a:solidFill>
                <a:latin typeface="Amsi Pro" panose="020B0A06020201010104" pitchFamily="34" charset="77"/>
              </a:defRPr>
            </a:lvl1pPr>
          </a:lstStyle>
          <a:p>
            <a:pPr lvl="0"/>
            <a:r>
              <a:rPr lang="en-US" sz="1400" dirty="0"/>
              <a:t>Some Copy</a:t>
            </a:r>
          </a:p>
          <a:p>
            <a:pPr lvl="0"/>
            <a:r>
              <a:rPr lang="en-US" sz="1400" dirty="0"/>
              <a:t>More Copy</a:t>
            </a:r>
            <a:endParaRPr lang="en-US" dirty="0"/>
          </a:p>
        </p:txBody>
      </p:sp>
      <p:sp>
        <p:nvSpPr>
          <p:cNvPr id="17" name="Text Placeholder 11">
            <a:extLst>
              <a:ext uri="{FF2B5EF4-FFF2-40B4-BE49-F238E27FC236}">
                <a16:creationId xmlns:a16="http://schemas.microsoft.com/office/drawing/2014/main" id="{FBD227BB-2AAF-1C47-B469-772F5BF5ABDC}"/>
              </a:ext>
            </a:extLst>
          </p:cNvPr>
          <p:cNvSpPr>
            <a:spLocks noGrp="1"/>
          </p:cNvSpPr>
          <p:nvPr>
            <p:ph type="body" sz="quarter" idx="13" hasCustomPrompt="1"/>
          </p:nvPr>
        </p:nvSpPr>
        <p:spPr>
          <a:xfrm>
            <a:off x="5289548" y="2985372"/>
            <a:ext cx="2083171" cy="287338"/>
          </a:xfrm>
          <a:prstGeom prst="rect">
            <a:avLst/>
          </a:prstGeom>
        </p:spPr>
        <p:txBody>
          <a:bodyPr/>
          <a:lstStyle>
            <a:lvl1pPr marL="0" indent="0">
              <a:buNone/>
              <a:defRPr sz="2000" b="1" i="0">
                <a:solidFill>
                  <a:schemeClr val="bg1"/>
                </a:solidFill>
                <a:latin typeface="Amsi Pro" panose="020B0A06020201010104" pitchFamily="34" charset="77"/>
              </a:defRPr>
            </a:lvl1pPr>
          </a:lstStyle>
          <a:p>
            <a:pPr lvl="0"/>
            <a:r>
              <a:rPr lang="en-US" sz="2000" dirty="0"/>
              <a:t>Heading</a:t>
            </a:r>
            <a:endParaRPr lang="en-US" dirty="0"/>
          </a:p>
        </p:txBody>
      </p:sp>
      <p:sp>
        <p:nvSpPr>
          <p:cNvPr id="18" name="Text Placeholder 15">
            <a:extLst>
              <a:ext uri="{FF2B5EF4-FFF2-40B4-BE49-F238E27FC236}">
                <a16:creationId xmlns:a16="http://schemas.microsoft.com/office/drawing/2014/main" id="{30DDBA71-95E4-AC43-9F36-F87DDA8732B1}"/>
              </a:ext>
            </a:extLst>
          </p:cNvPr>
          <p:cNvSpPr>
            <a:spLocks noGrp="1"/>
          </p:cNvSpPr>
          <p:nvPr>
            <p:ph type="body" sz="quarter" idx="14" hasCustomPrompt="1"/>
          </p:nvPr>
        </p:nvSpPr>
        <p:spPr>
          <a:xfrm>
            <a:off x="5289431" y="3283475"/>
            <a:ext cx="2083278" cy="704620"/>
          </a:xfrm>
          <a:prstGeom prst="rect">
            <a:avLst/>
          </a:prstGeom>
        </p:spPr>
        <p:txBody>
          <a:bodyPr/>
          <a:lstStyle>
            <a:lvl1pPr marL="0" indent="0">
              <a:spcBef>
                <a:spcPts val="400"/>
              </a:spcBef>
              <a:buNone/>
              <a:defRPr sz="1400" b="0" i="1">
                <a:solidFill>
                  <a:schemeClr val="bg1"/>
                </a:solidFill>
                <a:latin typeface="Amsi Pro" panose="020B0A06020201010104" pitchFamily="34" charset="77"/>
              </a:defRPr>
            </a:lvl1pPr>
          </a:lstStyle>
          <a:p>
            <a:pPr lvl="0"/>
            <a:r>
              <a:rPr lang="en-US" sz="1400" dirty="0"/>
              <a:t>Some Copy</a:t>
            </a:r>
          </a:p>
          <a:p>
            <a:pPr lvl="0"/>
            <a:r>
              <a:rPr lang="en-US" sz="1400" dirty="0"/>
              <a:t>More Copy</a:t>
            </a:r>
            <a:endParaRPr lang="en-US" dirty="0"/>
          </a:p>
        </p:txBody>
      </p:sp>
      <p:sp>
        <p:nvSpPr>
          <p:cNvPr id="19" name="Text Placeholder 11">
            <a:extLst>
              <a:ext uri="{FF2B5EF4-FFF2-40B4-BE49-F238E27FC236}">
                <a16:creationId xmlns:a16="http://schemas.microsoft.com/office/drawing/2014/main" id="{E43AAD3E-5558-E14E-9AEB-D3C8C561B748}"/>
              </a:ext>
            </a:extLst>
          </p:cNvPr>
          <p:cNvSpPr>
            <a:spLocks noGrp="1"/>
          </p:cNvSpPr>
          <p:nvPr>
            <p:ph type="body" sz="quarter" idx="15" hasCustomPrompt="1"/>
          </p:nvPr>
        </p:nvSpPr>
        <p:spPr>
          <a:xfrm>
            <a:off x="8446406" y="2979621"/>
            <a:ext cx="1934066" cy="287338"/>
          </a:xfrm>
          <a:prstGeom prst="rect">
            <a:avLst/>
          </a:prstGeom>
        </p:spPr>
        <p:txBody>
          <a:bodyPr/>
          <a:lstStyle>
            <a:lvl1pPr marL="0" indent="0">
              <a:buNone/>
              <a:defRPr sz="2000" b="1" i="0">
                <a:solidFill>
                  <a:schemeClr val="bg1"/>
                </a:solidFill>
                <a:latin typeface="Amsi Pro" panose="020B0A06020201010104" pitchFamily="34" charset="77"/>
              </a:defRPr>
            </a:lvl1pPr>
          </a:lstStyle>
          <a:p>
            <a:pPr lvl="0"/>
            <a:r>
              <a:rPr lang="en-US" sz="2000" dirty="0"/>
              <a:t>Heading</a:t>
            </a:r>
            <a:endParaRPr lang="en-US" dirty="0"/>
          </a:p>
        </p:txBody>
      </p:sp>
      <p:sp>
        <p:nvSpPr>
          <p:cNvPr id="20" name="Text Placeholder 15">
            <a:extLst>
              <a:ext uri="{FF2B5EF4-FFF2-40B4-BE49-F238E27FC236}">
                <a16:creationId xmlns:a16="http://schemas.microsoft.com/office/drawing/2014/main" id="{75BD6BD4-BE70-CE45-A280-C239A4B49CFB}"/>
              </a:ext>
            </a:extLst>
          </p:cNvPr>
          <p:cNvSpPr>
            <a:spLocks noGrp="1"/>
          </p:cNvSpPr>
          <p:nvPr>
            <p:ph type="body" sz="quarter" idx="16" hasCustomPrompt="1"/>
          </p:nvPr>
        </p:nvSpPr>
        <p:spPr>
          <a:xfrm>
            <a:off x="8446288" y="3277724"/>
            <a:ext cx="1934165" cy="704620"/>
          </a:xfrm>
          <a:prstGeom prst="rect">
            <a:avLst/>
          </a:prstGeom>
        </p:spPr>
        <p:txBody>
          <a:bodyPr/>
          <a:lstStyle>
            <a:lvl1pPr marL="0" indent="0">
              <a:spcBef>
                <a:spcPts val="400"/>
              </a:spcBef>
              <a:buNone/>
              <a:defRPr sz="1400" b="0" i="1">
                <a:solidFill>
                  <a:schemeClr val="bg1"/>
                </a:solidFill>
                <a:latin typeface="Amsi Pro" panose="020B0A06020201010104" pitchFamily="34" charset="77"/>
              </a:defRPr>
            </a:lvl1pPr>
          </a:lstStyle>
          <a:p>
            <a:pPr lvl="0"/>
            <a:r>
              <a:rPr lang="en-US" sz="1400" dirty="0"/>
              <a:t>Some Copy</a:t>
            </a:r>
          </a:p>
          <a:p>
            <a:pPr lvl="0"/>
            <a:r>
              <a:rPr lang="en-US" sz="1400" dirty="0"/>
              <a:t>More Copy</a:t>
            </a:r>
            <a:endParaRPr lang="en-US" dirty="0"/>
          </a:p>
        </p:txBody>
      </p:sp>
    </p:spTree>
    <p:extLst>
      <p:ext uri="{BB962C8B-B14F-4D97-AF65-F5344CB8AC3E}">
        <p14:creationId xmlns:p14="http://schemas.microsoft.com/office/powerpoint/2010/main" val="2665481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0" y="2023"/>
            <a:ext cx="5834358" cy="6855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itle 1">
            <a:extLst>
              <a:ext uri="{FF2B5EF4-FFF2-40B4-BE49-F238E27FC236}">
                <a16:creationId xmlns:a16="http://schemas.microsoft.com/office/drawing/2014/main" id="{EE7B238E-59ED-DB47-8B23-8B0FC7489F21}"/>
              </a:ext>
            </a:extLst>
          </p:cNvPr>
          <p:cNvSpPr>
            <a:spLocks noGrp="1"/>
          </p:cNvSpPr>
          <p:nvPr>
            <p:ph type="ctrTitle"/>
          </p:nvPr>
        </p:nvSpPr>
        <p:spPr>
          <a:xfrm>
            <a:off x="6831496" y="2123439"/>
            <a:ext cx="3982720" cy="2149156"/>
          </a:xfrm>
          <a:prstGeom prst="rect">
            <a:avLst/>
          </a:prstGeom>
        </p:spPr>
        <p:txBody>
          <a:bodyPr>
            <a:normAutofit/>
          </a:bodyPr>
          <a:lstStyle>
            <a:lvl1pPr>
              <a:defRPr sz="4800" b="1" i="0">
                <a:solidFill>
                  <a:schemeClr val="bg1"/>
                </a:solidFill>
                <a:latin typeface="Amsi Pro" panose="020B0A06020201010104" pitchFamily="34" charset="77"/>
              </a:defRPr>
            </a:lvl1pPr>
          </a:lstStyle>
          <a:p>
            <a:pPr algn="l"/>
            <a:r>
              <a:rPr lang="en-US" sz="4800" b="1" dirty="0"/>
              <a:t>Slide Title Goes Here</a:t>
            </a:r>
          </a:p>
        </p:txBody>
      </p:sp>
    </p:spTree>
    <p:extLst>
      <p:ext uri="{BB962C8B-B14F-4D97-AF65-F5344CB8AC3E}">
        <p14:creationId xmlns:p14="http://schemas.microsoft.com/office/powerpoint/2010/main" val="151858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CF8D59-970F-DD4E-9C11-5E9F80F3D03A}"/>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sp>
        <p:nvSpPr>
          <p:cNvPr id="4" name="Title 1">
            <a:extLst>
              <a:ext uri="{FF2B5EF4-FFF2-40B4-BE49-F238E27FC236}">
                <a16:creationId xmlns:a16="http://schemas.microsoft.com/office/drawing/2014/main" id="{984D7336-9D4B-1341-99E8-B92934EE2AB3}"/>
              </a:ext>
            </a:extLst>
          </p:cNvPr>
          <p:cNvSpPr>
            <a:spLocks noGrp="1"/>
          </p:cNvSpPr>
          <p:nvPr>
            <p:ph type="ctrTitle"/>
          </p:nvPr>
        </p:nvSpPr>
        <p:spPr>
          <a:xfrm>
            <a:off x="6831496" y="2123439"/>
            <a:ext cx="3982720" cy="2699414"/>
          </a:xfrm>
          <a:prstGeom prst="rect">
            <a:avLst/>
          </a:prstGeom>
        </p:spPr>
        <p:txBody>
          <a:bodyPr>
            <a:normAutofit/>
          </a:bodyPr>
          <a:lstStyle>
            <a:lvl1pPr>
              <a:defRPr sz="4800" b="1" i="0">
                <a:solidFill>
                  <a:schemeClr val="bg1">
                    <a:lumMod val="95000"/>
                  </a:schemeClr>
                </a:solidFill>
                <a:latin typeface="Amsi Pro" panose="020B0A06020201010104" pitchFamily="34" charset="77"/>
              </a:defRPr>
            </a:lvl1pPr>
          </a:lstStyle>
          <a:p>
            <a:pPr algn="l"/>
            <a:r>
              <a:rPr lang="en-US" sz="4800" b="1" dirty="0"/>
              <a:t>Slide Title Goes Here</a:t>
            </a:r>
          </a:p>
        </p:txBody>
      </p:sp>
      <p:pic>
        <p:nvPicPr>
          <p:cNvPr id="8" name="Picture 8">
            <a:extLst>
              <a:ext uri="{FF2B5EF4-FFF2-40B4-BE49-F238E27FC236}">
                <a16:creationId xmlns:a16="http://schemas.microsoft.com/office/drawing/2014/main" id="{3D0D7F17-05CD-2C40-A714-C82210AD0510}"/>
              </a:ext>
            </a:extLst>
          </p:cNvPr>
          <p:cNvPicPr>
            <a:picLocks noChangeAspect="1"/>
          </p:cNvPicPr>
          <p:nvPr userDrawn="1"/>
        </p:nvPicPr>
        <p:blipFill>
          <a:blip r:embed="rId2"/>
          <a:stretch>
            <a:fillRect/>
          </a:stretch>
        </p:blipFill>
        <p:spPr bwMode="auto">
          <a:xfrm>
            <a:off x="10851090"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2">
            <a:extLst>
              <a:ext uri="{FF2B5EF4-FFF2-40B4-BE49-F238E27FC236}">
                <a16:creationId xmlns:a16="http://schemas.microsoft.com/office/drawing/2014/main" id="{B42ED3B9-F62B-2641-BA9F-4191240016E7}"/>
              </a:ext>
            </a:extLst>
          </p:cNvPr>
          <p:cNvSpPr>
            <a:spLocks noGrp="1"/>
          </p:cNvSpPr>
          <p:nvPr>
            <p:ph type="pic" idx="1"/>
          </p:nvPr>
        </p:nvSpPr>
        <p:spPr>
          <a:xfrm>
            <a:off x="2011680" y="1322345"/>
            <a:ext cx="3666309" cy="4043215"/>
          </a:xfrm>
          <a:prstGeom prst="rect">
            <a:avLst/>
          </a:prstGeom>
          <a:noFill/>
          <a:ln w="127000" cap="rnd">
            <a:solidFill>
              <a:schemeClr val="bg2"/>
            </a:solidFill>
          </a:ln>
          <a:effectLst>
            <a:glow rad="63500">
              <a:schemeClr val="bg2">
                <a:alpha val="0"/>
              </a:schemeClr>
            </a:glo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967439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E2628B2-BD5F-1A43-BA26-654C20C23A71}"/>
              </a:ext>
            </a:extLst>
          </p:cNvPr>
          <p:cNvSpPr>
            <a:spLocks noGrp="1"/>
          </p:cNvSpPr>
          <p:nvPr>
            <p:ph type="pic" idx="1"/>
          </p:nvPr>
        </p:nvSpPr>
        <p:spPr>
          <a:xfrm>
            <a:off x="0" y="3458481"/>
            <a:ext cx="12192000" cy="28411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tle 1">
            <a:extLst>
              <a:ext uri="{FF2B5EF4-FFF2-40B4-BE49-F238E27FC236}">
                <a16:creationId xmlns:a16="http://schemas.microsoft.com/office/drawing/2014/main" id="{324924F8-248F-DA40-B9CC-BCA9762F071F}"/>
              </a:ext>
            </a:extLst>
          </p:cNvPr>
          <p:cNvSpPr>
            <a:spLocks noGrp="1"/>
          </p:cNvSpPr>
          <p:nvPr>
            <p:ph type="ctrTitle"/>
          </p:nvPr>
        </p:nvSpPr>
        <p:spPr>
          <a:xfrm>
            <a:off x="4104640" y="670247"/>
            <a:ext cx="3982720" cy="2477557"/>
          </a:xfrm>
          <a:prstGeom prst="rect">
            <a:avLst/>
          </a:prstGeom>
        </p:spPr>
        <p:txBody>
          <a:bodyPr>
            <a:normAutofit/>
          </a:bodyPr>
          <a:lstStyle>
            <a:lvl1pPr algn="ctr">
              <a:defRPr sz="4800" b="1" i="0">
                <a:solidFill>
                  <a:schemeClr val="bg1">
                    <a:lumMod val="95000"/>
                  </a:schemeClr>
                </a:solidFill>
                <a:latin typeface="Amsi Pro" panose="020B0A06020201010104" pitchFamily="34" charset="77"/>
              </a:defRPr>
            </a:lvl1pPr>
          </a:lstStyle>
          <a:p>
            <a:r>
              <a:rPr lang="en-US" sz="4800" b="1" dirty="0"/>
              <a:t>Slide Title Goes Here</a:t>
            </a:r>
          </a:p>
        </p:txBody>
      </p:sp>
    </p:spTree>
    <p:extLst>
      <p:ext uri="{BB962C8B-B14F-4D97-AF65-F5344CB8AC3E}">
        <p14:creationId xmlns:p14="http://schemas.microsoft.com/office/powerpoint/2010/main" val="346302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0B541AF2-6E6F-BE47-9E15-D21323C6121D}"/>
              </a:ext>
            </a:extLst>
          </p:cNvPr>
          <p:cNvPicPr>
            <a:picLocks noChangeAspect="1"/>
          </p:cNvPicPr>
          <p:nvPr userDrawn="1"/>
        </p:nvPicPr>
        <p:blipFill>
          <a:blip r:embed="rId2"/>
          <a:stretch>
            <a:fillRect/>
          </a:stretch>
        </p:blipFill>
        <p:spPr>
          <a:xfrm>
            <a:off x="4021094" y="2949178"/>
            <a:ext cx="4149812" cy="959644"/>
          </a:xfrm>
          <a:prstGeom prst="rect">
            <a:avLst/>
          </a:prstGeom>
        </p:spPr>
      </p:pic>
      <p:sp>
        <p:nvSpPr>
          <p:cNvPr id="4" name="Rectangle 3">
            <a:extLst>
              <a:ext uri="{FF2B5EF4-FFF2-40B4-BE49-F238E27FC236}">
                <a16:creationId xmlns:a16="http://schemas.microsoft.com/office/drawing/2014/main" id="{0F2640EC-7007-9749-9E16-E22024EA5EFE}"/>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pic>
        <p:nvPicPr>
          <p:cNvPr id="6" name="Picture 8">
            <a:extLst>
              <a:ext uri="{FF2B5EF4-FFF2-40B4-BE49-F238E27FC236}">
                <a16:creationId xmlns:a16="http://schemas.microsoft.com/office/drawing/2014/main" id="{3FD3FCDE-F5C2-8142-893D-06ACB5F0A5D0}"/>
              </a:ext>
            </a:extLst>
          </p:cNvPr>
          <p:cNvPicPr>
            <a:picLocks noChangeAspect="1"/>
          </p:cNvPicPr>
          <p:nvPr userDrawn="1"/>
        </p:nvPicPr>
        <p:blipFill>
          <a:blip r:embed="rId2"/>
          <a:stretch>
            <a:fillRect/>
          </a:stretch>
        </p:blipFill>
        <p:spPr bwMode="auto">
          <a:xfrm>
            <a:off x="4160003" y="2981301"/>
            <a:ext cx="3871994" cy="89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42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1801-7213-6947-8D5C-B6F288743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24287E0-3447-DC40-946A-7131DAD23F92}"/>
              </a:ext>
            </a:extLst>
          </p:cNvPr>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3899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1BA03E-B982-5A40-9BD6-905E473F9854}"/>
              </a:ext>
            </a:extLst>
          </p:cNvPr>
          <p:cNvSpPr/>
          <p:nvPr userDrawn="1"/>
        </p:nvSpPr>
        <p:spPr>
          <a:xfrm>
            <a:off x="0" y="0"/>
            <a:ext cx="12192000" cy="68580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2C29"/>
              </a:solidFill>
            </a:endParaRPr>
          </a:p>
        </p:txBody>
      </p:sp>
      <p:sp>
        <p:nvSpPr>
          <p:cNvPr id="7" name="Text Placeholder 6">
            <a:extLst>
              <a:ext uri="{FF2B5EF4-FFF2-40B4-BE49-F238E27FC236}">
                <a16:creationId xmlns:a16="http://schemas.microsoft.com/office/drawing/2014/main" id="{E07B8E5A-BA0E-DF4B-A025-399327C2F354}"/>
              </a:ext>
            </a:extLst>
          </p:cNvPr>
          <p:cNvSpPr>
            <a:spLocks noGrp="1"/>
          </p:cNvSpPr>
          <p:nvPr>
            <p:ph type="body" sz="quarter" idx="10" hasCustomPrompt="1"/>
          </p:nvPr>
        </p:nvSpPr>
        <p:spPr>
          <a:xfrm>
            <a:off x="3070093" y="3773444"/>
            <a:ext cx="6048331" cy="625475"/>
          </a:xfrm>
          <a:prstGeom prst="rect">
            <a:avLst/>
          </a:prstGeom>
        </p:spPr>
        <p:txBody>
          <a:bodyPr/>
          <a:lstStyle>
            <a:lvl1pPr marL="0" indent="0" algn="ctr">
              <a:buNone/>
              <a:defRPr sz="3900" b="1" i="0">
                <a:solidFill>
                  <a:schemeClr val="bg1"/>
                </a:solidFill>
                <a:latin typeface="Amsi Pro" panose="020B0A06020201010104" pitchFamily="34" charset="77"/>
              </a:defRPr>
            </a:lvl1pPr>
          </a:lstStyle>
          <a:p>
            <a:pPr lvl="0"/>
            <a:r>
              <a:rPr lang="en-US" dirty="0"/>
              <a:t>Branding Committee</a:t>
            </a:r>
          </a:p>
        </p:txBody>
      </p:sp>
    </p:spTree>
    <p:extLst>
      <p:ext uri="{BB962C8B-B14F-4D97-AF65-F5344CB8AC3E}">
        <p14:creationId xmlns:p14="http://schemas.microsoft.com/office/powerpoint/2010/main" val="3935754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0" y="2023"/>
            <a:ext cx="5834358" cy="6855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a:extLst>
              <a:ext uri="{FF2B5EF4-FFF2-40B4-BE49-F238E27FC236}">
                <a16:creationId xmlns:a16="http://schemas.microsoft.com/office/drawing/2014/main" id="{7480DA22-580E-574B-8EE6-0B9F8A43831C}"/>
              </a:ext>
            </a:extLst>
          </p:cNvPr>
          <p:cNvSpPr>
            <a:spLocks noGrp="1"/>
          </p:cNvSpPr>
          <p:nvPr>
            <p:ph type="ctrTitle"/>
          </p:nvPr>
        </p:nvSpPr>
        <p:spPr>
          <a:xfrm>
            <a:off x="6831496" y="2123439"/>
            <a:ext cx="3982720" cy="2213892"/>
          </a:xfrm>
          <a:prstGeom prst="rect">
            <a:avLst/>
          </a:prstGeom>
        </p:spPr>
        <p:txBody>
          <a:bodyPr>
            <a:normAutofit/>
          </a:bodyPr>
          <a:lstStyle>
            <a:lvl1pPr>
              <a:defRPr sz="4800" b="1" i="0">
                <a:solidFill>
                  <a:srgbClr val="AB2C29"/>
                </a:solidFill>
                <a:latin typeface="Amsi Pro" panose="020B0A06020201010104" pitchFamily="34" charset="77"/>
              </a:defRPr>
            </a:lvl1pPr>
          </a:lstStyle>
          <a:p>
            <a:pPr algn="l"/>
            <a:r>
              <a:rPr lang="en-US" sz="4800" b="1" dirty="0">
                <a:solidFill>
                  <a:srgbClr val="AB2C29"/>
                </a:solidFill>
              </a:rPr>
              <a:t>Slide Title Goes Here</a:t>
            </a:r>
          </a:p>
        </p:txBody>
      </p:sp>
    </p:spTree>
    <p:extLst>
      <p:ext uri="{BB962C8B-B14F-4D97-AF65-F5344CB8AC3E}">
        <p14:creationId xmlns:p14="http://schemas.microsoft.com/office/powerpoint/2010/main" val="149200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4D6A-D20E-3145-906B-668894FAFBEF}"/>
              </a:ext>
            </a:extLst>
          </p:cNvPr>
          <p:cNvSpPr>
            <a:spLocks noGrp="1"/>
          </p:cNvSpPr>
          <p:nvPr>
            <p:ph type="ctrTitle"/>
          </p:nvPr>
        </p:nvSpPr>
        <p:spPr>
          <a:xfrm>
            <a:off x="1524000" y="1122363"/>
            <a:ext cx="9144000" cy="2387600"/>
          </a:xfrm>
          <a:prstGeom prst="rect">
            <a:avLst/>
          </a:prstGeom>
        </p:spPr>
        <p:txBody>
          <a:bodyPr anchor="b"/>
          <a:lstStyle>
            <a:lvl1pPr algn="ctr">
              <a:defRPr sz="6000" b="1" i="0">
                <a:latin typeface="Amsi Pro" panose="020B0A060202010101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4C0E7CF2-2FCC-5B40-8562-6EDE312807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Amsi Pro" panose="020B0A060202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93134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CAD7-C681-7D42-86F4-2D673F365C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59A6F0-74DC-FC4F-ACF3-1BE11E0E77C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411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F247-0250-4244-A261-C438F166A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6647B2-36CD-3048-9C88-F5A051EE2A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99802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202D-064A-2B4F-A980-97EB333FC6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F4328E7-2E70-BC46-9DEE-AB62484C7D1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2F1F26-798B-8C4D-B327-55B9C8F3B502}"/>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2707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262FE-4458-8A4F-857C-7DA037D7B2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6FD2BD-438E-FE48-8FD9-5E46FCCA4D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60EA24-F50D-6643-A761-133258614B87}"/>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76AFE-C679-CB4B-9DC1-11F627D38A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350597-9EA4-EA4A-8FA4-9669A08CFB04}"/>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994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2FEA-8DBF-B942-B221-3166C89F7C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22669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151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CF9DCB8-03AF-1746-91BF-55E5760C4625}"/>
              </a:ext>
            </a:extLst>
          </p:cNvPr>
          <p:cNvSpPr>
            <a:spLocks noGrp="1"/>
          </p:cNvSpPr>
          <p:nvPr>
            <p:ph type="body" sz="quarter" idx="10" hasCustomPrompt="1"/>
          </p:nvPr>
        </p:nvSpPr>
        <p:spPr>
          <a:xfrm>
            <a:off x="587375" y="2346325"/>
            <a:ext cx="4249738" cy="1679335"/>
          </a:xfrm>
          <a:prstGeom prst="rect">
            <a:avLst/>
          </a:prstGeom>
        </p:spPr>
        <p:txBody>
          <a:bodyPr/>
          <a:lstStyle>
            <a:lvl1pPr marL="0" indent="0" algn="r">
              <a:buNone/>
              <a:defRPr sz="4800" b="1" i="0">
                <a:solidFill>
                  <a:schemeClr val="bg1"/>
                </a:solidFill>
                <a:latin typeface="Amsi Pro" panose="020B0A06020201010104" pitchFamily="34" charset="77"/>
              </a:defRPr>
            </a:lvl1pPr>
          </a:lstStyle>
          <a:p>
            <a:pPr lvl="0"/>
            <a:r>
              <a:rPr lang="en-US" sz="4800" b="1" i="0" dirty="0">
                <a:latin typeface="Amsi Pro" panose="020B0A06020201010104" pitchFamily="34" charset="77"/>
              </a:rPr>
              <a:t>Slide Title</a:t>
            </a:r>
          </a:p>
          <a:p>
            <a:pPr lvl="0"/>
            <a:r>
              <a:rPr lang="en-US" sz="4800" b="1" i="0" dirty="0">
                <a:latin typeface="Amsi Pro" panose="020B0A06020201010104" pitchFamily="34" charset="77"/>
              </a:rPr>
              <a:t>Goes Here</a:t>
            </a:r>
            <a:endParaRPr lang="en-US" dirty="0"/>
          </a:p>
        </p:txBody>
      </p:sp>
      <p:sp>
        <p:nvSpPr>
          <p:cNvPr id="6" name="Text Placeholder 11">
            <a:extLst>
              <a:ext uri="{FF2B5EF4-FFF2-40B4-BE49-F238E27FC236}">
                <a16:creationId xmlns:a16="http://schemas.microsoft.com/office/drawing/2014/main" id="{D558A03A-AB46-B748-825A-DDDF6F516B64}"/>
              </a:ext>
            </a:extLst>
          </p:cNvPr>
          <p:cNvSpPr>
            <a:spLocks noGrp="1"/>
          </p:cNvSpPr>
          <p:nvPr>
            <p:ph type="body" sz="quarter" idx="11" hasCustomPrompt="1"/>
          </p:nvPr>
        </p:nvSpPr>
        <p:spPr>
          <a:xfrm>
            <a:off x="5773737" y="1690688"/>
            <a:ext cx="5728149" cy="2841625"/>
          </a:xfrm>
          <a:prstGeom prst="rect">
            <a:avLst/>
          </a:prstGeom>
        </p:spPr>
        <p:txBody>
          <a:bodyPr/>
          <a:lstStyle>
            <a:lvl1pPr>
              <a:defRPr>
                <a:solidFill>
                  <a:schemeClr val="bg1"/>
                </a:solidFill>
              </a:defRPr>
            </a:lvl1pPr>
          </a:lstStyle>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a:p>
            <a:pPr lvl="0"/>
            <a:r>
              <a:rPr lang="en-US" dirty="0"/>
              <a:t>Support Copy Goes Here</a:t>
            </a:r>
          </a:p>
        </p:txBody>
      </p:sp>
    </p:spTree>
    <p:extLst>
      <p:ext uri="{BB962C8B-B14F-4D97-AF65-F5344CB8AC3E}">
        <p14:creationId xmlns:p14="http://schemas.microsoft.com/office/powerpoint/2010/main" val="137949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CCD8-2D21-F944-BB2D-9834EAD31E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116C58-C9A7-3844-8E5D-0B16B4AA0ED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1503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DE4FE4D-355E-6046-A9F9-6FF89CAE6092}"/>
              </a:ext>
            </a:extLst>
          </p:cNvPr>
          <p:cNvSpPr>
            <a:spLocks noGrp="1"/>
          </p:cNvSpPr>
          <p:nvPr>
            <p:ph type="ctrTitle"/>
          </p:nvPr>
        </p:nvSpPr>
        <p:spPr>
          <a:xfrm>
            <a:off x="1522454" y="2358610"/>
            <a:ext cx="9144000" cy="3101294"/>
          </a:xfrm>
          <a:prstGeom prst="rect">
            <a:avLst/>
          </a:prstGeom>
        </p:spPr>
        <p:txBody>
          <a:bodyPr>
            <a:normAutofit fontScale="90000"/>
          </a:bodyPr>
          <a:lstStyle>
            <a:lvl1pPr algn="ctr">
              <a:defRPr sz="6000"/>
            </a:lvl1pPr>
          </a:lstStyle>
          <a:p>
            <a:r>
              <a:rPr lang="en-US" dirty="0">
                <a:solidFill>
                  <a:schemeClr val="bg1"/>
                </a:solidFill>
              </a:rPr>
              <a:t>Quote something very important right here…</a:t>
            </a:r>
            <a:br>
              <a:rPr lang="en-US" dirty="0">
                <a:solidFill>
                  <a:schemeClr val="bg1"/>
                </a:solidFill>
              </a:rPr>
            </a:br>
            <a:r>
              <a:rPr lang="en-US" sz="4400" b="1" dirty="0">
                <a:solidFill>
                  <a:srgbClr val="35C1CC"/>
                </a:solidFill>
              </a:rPr>
              <a:t>– Agent Ted</a:t>
            </a:r>
            <a:br>
              <a:rPr lang="en-US" dirty="0">
                <a:solidFill>
                  <a:schemeClr val="bg1"/>
                </a:solidFill>
              </a:rPr>
            </a:br>
            <a:endParaRPr lang="en-US" dirty="0">
              <a:solidFill>
                <a:schemeClr val="bg1"/>
              </a:solidFill>
            </a:endParaRPr>
          </a:p>
        </p:txBody>
      </p:sp>
      <p:cxnSp>
        <p:nvCxnSpPr>
          <p:cNvPr id="5" name="Straight Connector 4">
            <a:extLst>
              <a:ext uri="{FF2B5EF4-FFF2-40B4-BE49-F238E27FC236}">
                <a16:creationId xmlns:a16="http://schemas.microsoft.com/office/drawing/2014/main" id="{FFC0126D-FF28-0346-90E8-02572AE42474}"/>
              </a:ext>
            </a:extLst>
          </p:cNvPr>
          <p:cNvCxnSpPr>
            <a:cxnSpLocks/>
          </p:cNvCxnSpPr>
          <p:nvPr userDrawn="1"/>
        </p:nvCxnSpPr>
        <p:spPr>
          <a:xfrm>
            <a:off x="2753139" y="1982029"/>
            <a:ext cx="27964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1753B036-8E18-C447-B639-0B1CDA5B4B7B}"/>
              </a:ext>
            </a:extLst>
          </p:cNvPr>
          <p:cNvCxnSpPr>
            <a:cxnSpLocks/>
          </p:cNvCxnSpPr>
          <p:nvPr userDrawn="1"/>
        </p:nvCxnSpPr>
        <p:spPr>
          <a:xfrm>
            <a:off x="6639339" y="1982029"/>
            <a:ext cx="27964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861A378F-B881-C44C-A97F-6B4F819F8612}"/>
              </a:ext>
            </a:extLst>
          </p:cNvPr>
          <p:cNvCxnSpPr>
            <a:cxnSpLocks/>
          </p:cNvCxnSpPr>
          <p:nvPr userDrawn="1"/>
        </p:nvCxnSpPr>
        <p:spPr>
          <a:xfrm>
            <a:off x="2753139" y="4973708"/>
            <a:ext cx="6682630" cy="0"/>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362AFE68-AD90-FC47-8D32-9E20C3E684E8}"/>
              </a:ext>
            </a:extLst>
          </p:cNvPr>
          <p:cNvPicPr>
            <a:picLocks noChangeAspect="1"/>
          </p:cNvPicPr>
          <p:nvPr userDrawn="1"/>
        </p:nvPicPr>
        <p:blipFill>
          <a:blip r:embed="rId2"/>
          <a:stretch>
            <a:fillRect/>
          </a:stretch>
        </p:blipFill>
        <p:spPr>
          <a:xfrm>
            <a:off x="5691249" y="1664076"/>
            <a:ext cx="806410" cy="599259"/>
          </a:xfrm>
          <a:prstGeom prst="rect">
            <a:avLst/>
          </a:prstGeom>
        </p:spPr>
      </p:pic>
    </p:spTree>
    <p:extLst>
      <p:ext uri="{BB962C8B-B14F-4D97-AF65-F5344CB8AC3E}">
        <p14:creationId xmlns:p14="http://schemas.microsoft.com/office/powerpoint/2010/main" val="2221721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D5CE-4520-9F4A-82DE-936B4B26EC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F2D8C-0D47-2343-B517-C714F15E498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703443-2DD4-284D-B401-2F6F155741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02380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02DF-C0B7-4340-B468-665E2EAFA0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E3EAB13-E225-6C44-891D-A5E6141D58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BFD8A-1452-AC48-B38C-2E0364E4980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242412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8C0A6-A88C-8B46-8E7B-A27F8C1AECB8}"/>
              </a:ext>
            </a:extLst>
          </p:cNvPr>
          <p:cNvSpPr>
            <a:spLocks noGrp="1"/>
          </p:cNvSpPr>
          <p:nvPr>
            <p:ph type="pic" sz="quarter" idx="10"/>
          </p:nvPr>
        </p:nvSpPr>
        <p:spPr>
          <a:xfrm>
            <a:off x="0" y="3394075"/>
            <a:ext cx="12192000" cy="3463925"/>
          </a:xfrm>
          <a:prstGeom prst="rect">
            <a:avLst/>
          </a:prstGeom>
        </p:spPr>
        <p:txBody>
          <a:bodyPr/>
          <a:lstStyle/>
          <a:p>
            <a:endParaRPr lang="en-US"/>
          </a:p>
        </p:txBody>
      </p:sp>
    </p:spTree>
    <p:extLst>
      <p:ext uri="{BB962C8B-B14F-4D97-AF65-F5344CB8AC3E}">
        <p14:creationId xmlns:p14="http://schemas.microsoft.com/office/powerpoint/2010/main" val="369103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E369DE3F-BF0C-BC4C-9F0F-E20078087A87}"/>
              </a:ext>
            </a:extLst>
          </p:cNvPr>
          <p:cNvSpPr>
            <a:spLocks noGrp="1"/>
          </p:cNvSpPr>
          <p:nvPr>
            <p:ph type="pic" idx="1"/>
          </p:nvPr>
        </p:nvSpPr>
        <p:spPr>
          <a:xfrm>
            <a:off x="1381578" y="2340428"/>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0" name="Picture Placeholder 2">
            <a:extLst>
              <a:ext uri="{FF2B5EF4-FFF2-40B4-BE49-F238E27FC236}">
                <a16:creationId xmlns:a16="http://schemas.microsoft.com/office/drawing/2014/main" id="{D95C85D5-1029-C14E-8024-7D8BCF87A2D7}"/>
              </a:ext>
            </a:extLst>
          </p:cNvPr>
          <p:cNvSpPr>
            <a:spLocks noGrp="1"/>
          </p:cNvSpPr>
          <p:nvPr>
            <p:ph type="pic" idx="13"/>
          </p:nvPr>
        </p:nvSpPr>
        <p:spPr>
          <a:xfrm>
            <a:off x="3883421" y="2340427"/>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Picture Placeholder 2">
            <a:extLst>
              <a:ext uri="{FF2B5EF4-FFF2-40B4-BE49-F238E27FC236}">
                <a16:creationId xmlns:a16="http://schemas.microsoft.com/office/drawing/2014/main" id="{A962C675-D4BB-0749-9CA6-A0F101C92C3E}"/>
              </a:ext>
            </a:extLst>
          </p:cNvPr>
          <p:cNvSpPr>
            <a:spLocks noGrp="1"/>
          </p:cNvSpPr>
          <p:nvPr>
            <p:ph type="pic" idx="14"/>
          </p:nvPr>
        </p:nvSpPr>
        <p:spPr>
          <a:xfrm>
            <a:off x="6385260" y="2340427"/>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Picture Placeholder 2">
            <a:extLst>
              <a:ext uri="{FF2B5EF4-FFF2-40B4-BE49-F238E27FC236}">
                <a16:creationId xmlns:a16="http://schemas.microsoft.com/office/drawing/2014/main" id="{5158FA95-A0F7-A644-AC87-7B5816EEE682}"/>
              </a:ext>
            </a:extLst>
          </p:cNvPr>
          <p:cNvSpPr>
            <a:spLocks noGrp="1"/>
          </p:cNvSpPr>
          <p:nvPr>
            <p:ph type="pic" idx="15"/>
          </p:nvPr>
        </p:nvSpPr>
        <p:spPr>
          <a:xfrm>
            <a:off x="8887099" y="2340426"/>
            <a:ext cx="1927679" cy="1926833"/>
          </a:xfrm>
          <a:prstGeom prst="rect">
            <a:avLst/>
          </a:prstGeom>
          <a:ln w="76200" cap="rnd">
            <a:solidFill>
              <a:schemeClr val="bg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0" name="Text Placeholder 3">
            <a:extLst>
              <a:ext uri="{FF2B5EF4-FFF2-40B4-BE49-F238E27FC236}">
                <a16:creationId xmlns:a16="http://schemas.microsoft.com/office/drawing/2014/main" id="{B7BB16AA-61C8-1D41-9264-1FF3CA659973}"/>
              </a:ext>
            </a:extLst>
          </p:cNvPr>
          <p:cNvSpPr>
            <a:spLocks noGrp="1"/>
          </p:cNvSpPr>
          <p:nvPr>
            <p:ph type="body" sz="half" idx="16" hasCustomPrompt="1"/>
          </p:nvPr>
        </p:nvSpPr>
        <p:spPr>
          <a:xfrm>
            <a:off x="1462874"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29" name="Text Placeholder 3">
            <a:extLst>
              <a:ext uri="{FF2B5EF4-FFF2-40B4-BE49-F238E27FC236}">
                <a16:creationId xmlns:a16="http://schemas.microsoft.com/office/drawing/2014/main" id="{B6E61F8F-0720-1047-BDE0-DF605E309E71}"/>
              </a:ext>
            </a:extLst>
          </p:cNvPr>
          <p:cNvSpPr>
            <a:spLocks noGrp="1"/>
          </p:cNvSpPr>
          <p:nvPr>
            <p:ph type="body" sz="half" idx="2" hasCustomPrompt="1"/>
          </p:nvPr>
        </p:nvSpPr>
        <p:spPr>
          <a:xfrm>
            <a:off x="1462874"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0" name="Text Placeholder 3">
            <a:extLst>
              <a:ext uri="{FF2B5EF4-FFF2-40B4-BE49-F238E27FC236}">
                <a16:creationId xmlns:a16="http://schemas.microsoft.com/office/drawing/2014/main" id="{FDC7CD8F-F491-534E-A58E-E34F2C39FB27}"/>
              </a:ext>
            </a:extLst>
          </p:cNvPr>
          <p:cNvSpPr>
            <a:spLocks noGrp="1"/>
          </p:cNvSpPr>
          <p:nvPr>
            <p:ph type="body" sz="half" idx="17" hasCustomPrompt="1"/>
          </p:nvPr>
        </p:nvSpPr>
        <p:spPr>
          <a:xfrm>
            <a:off x="3956249"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1" name="Text Placeholder 3">
            <a:extLst>
              <a:ext uri="{FF2B5EF4-FFF2-40B4-BE49-F238E27FC236}">
                <a16:creationId xmlns:a16="http://schemas.microsoft.com/office/drawing/2014/main" id="{31859CB2-1E26-8140-AB2E-42D830AC5F45}"/>
              </a:ext>
            </a:extLst>
          </p:cNvPr>
          <p:cNvSpPr>
            <a:spLocks noGrp="1"/>
          </p:cNvSpPr>
          <p:nvPr>
            <p:ph type="body" sz="half" idx="18" hasCustomPrompt="1"/>
          </p:nvPr>
        </p:nvSpPr>
        <p:spPr>
          <a:xfrm>
            <a:off x="3956249"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2" name="Text Placeholder 3">
            <a:extLst>
              <a:ext uri="{FF2B5EF4-FFF2-40B4-BE49-F238E27FC236}">
                <a16:creationId xmlns:a16="http://schemas.microsoft.com/office/drawing/2014/main" id="{BDE336C2-34CE-0C4A-B738-01335937EB34}"/>
              </a:ext>
            </a:extLst>
          </p:cNvPr>
          <p:cNvSpPr>
            <a:spLocks noGrp="1"/>
          </p:cNvSpPr>
          <p:nvPr>
            <p:ph type="body" sz="half" idx="19" hasCustomPrompt="1"/>
          </p:nvPr>
        </p:nvSpPr>
        <p:spPr>
          <a:xfrm>
            <a:off x="6474272"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3" name="Text Placeholder 3">
            <a:extLst>
              <a:ext uri="{FF2B5EF4-FFF2-40B4-BE49-F238E27FC236}">
                <a16:creationId xmlns:a16="http://schemas.microsoft.com/office/drawing/2014/main" id="{06A0304A-3C63-DF4C-93B7-C0BE55522DF3}"/>
              </a:ext>
            </a:extLst>
          </p:cNvPr>
          <p:cNvSpPr>
            <a:spLocks noGrp="1"/>
          </p:cNvSpPr>
          <p:nvPr>
            <p:ph type="body" sz="half" idx="20" hasCustomPrompt="1"/>
          </p:nvPr>
        </p:nvSpPr>
        <p:spPr>
          <a:xfrm>
            <a:off x="6474272"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4" name="Text Placeholder 3">
            <a:extLst>
              <a:ext uri="{FF2B5EF4-FFF2-40B4-BE49-F238E27FC236}">
                <a16:creationId xmlns:a16="http://schemas.microsoft.com/office/drawing/2014/main" id="{1CBFB536-07BA-3F44-B43B-8400BF8D4579}"/>
              </a:ext>
            </a:extLst>
          </p:cNvPr>
          <p:cNvSpPr>
            <a:spLocks noGrp="1"/>
          </p:cNvSpPr>
          <p:nvPr>
            <p:ph type="body" sz="half" idx="21" hasCustomPrompt="1"/>
          </p:nvPr>
        </p:nvSpPr>
        <p:spPr>
          <a:xfrm>
            <a:off x="8968019" y="5029239"/>
            <a:ext cx="1846383" cy="898216"/>
          </a:xfrm>
          <a:prstGeom prst="rect">
            <a:avLst/>
          </a:prstGeom>
        </p:spPr>
        <p:txBody>
          <a:bodyPr>
            <a:normAutofit/>
          </a:bodyPr>
          <a:lstStyle>
            <a:lvl1pPr marL="0" indent="0">
              <a:lnSpc>
                <a:spcPct val="100000"/>
              </a:lnSpc>
              <a:spcBef>
                <a:spcPts val="0"/>
              </a:spcBef>
              <a:buNone/>
              <a:defRPr sz="1400" b="0" i="1">
                <a:solidFill>
                  <a:schemeClr val="bg1"/>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Department</a:t>
            </a:r>
          </a:p>
        </p:txBody>
      </p:sp>
      <p:sp>
        <p:nvSpPr>
          <p:cNvPr id="45" name="Text Placeholder 3">
            <a:extLst>
              <a:ext uri="{FF2B5EF4-FFF2-40B4-BE49-F238E27FC236}">
                <a16:creationId xmlns:a16="http://schemas.microsoft.com/office/drawing/2014/main" id="{1A24A10A-5552-F740-9F16-3FBDC8AEAAD6}"/>
              </a:ext>
            </a:extLst>
          </p:cNvPr>
          <p:cNvSpPr>
            <a:spLocks noGrp="1"/>
          </p:cNvSpPr>
          <p:nvPr>
            <p:ph type="body" sz="half" idx="22" hasCustomPrompt="1"/>
          </p:nvPr>
        </p:nvSpPr>
        <p:spPr>
          <a:xfrm>
            <a:off x="8968019" y="4634388"/>
            <a:ext cx="1846383" cy="366490"/>
          </a:xfrm>
          <a:prstGeom prst="rect">
            <a:avLst/>
          </a:prstGeom>
        </p:spPr>
        <p:txBody>
          <a:bodyPr>
            <a:normAutofit/>
          </a:bodyPr>
          <a:lstStyle>
            <a:lvl1pPr marL="0" indent="0">
              <a:lnSpc>
                <a:spcPct val="100000"/>
              </a:lnSpc>
              <a:spcBef>
                <a:spcPts val="0"/>
              </a:spcBef>
              <a:buNone/>
              <a:defRPr sz="2000" b="1" i="0">
                <a:solidFill>
                  <a:srgbClr val="35C1CC"/>
                </a:solidFill>
                <a:latin typeface="Amsi Pro" panose="020B0A060202010101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 Here</a:t>
            </a:r>
          </a:p>
        </p:txBody>
      </p:sp>
      <p:sp>
        <p:nvSpPr>
          <p:cNvPr id="46" name="Title 1">
            <a:extLst>
              <a:ext uri="{FF2B5EF4-FFF2-40B4-BE49-F238E27FC236}">
                <a16:creationId xmlns:a16="http://schemas.microsoft.com/office/drawing/2014/main" id="{728BC58A-9CC8-B547-B2CB-4532B92A1B6E}"/>
              </a:ext>
            </a:extLst>
          </p:cNvPr>
          <p:cNvSpPr>
            <a:spLocks noGrp="1"/>
          </p:cNvSpPr>
          <p:nvPr>
            <p:ph type="title" hasCustomPrompt="1"/>
          </p:nvPr>
        </p:nvSpPr>
        <p:spPr>
          <a:xfrm>
            <a:off x="1801152" y="915664"/>
            <a:ext cx="8370537" cy="1325563"/>
          </a:xfrm>
          <a:prstGeom prst="rect">
            <a:avLst/>
          </a:prstGeom>
        </p:spPr>
        <p:txBody>
          <a:bodyPr>
            <a:normAutofit/>
          </a:bodyPr>
          <a:lstStyle>
            <a:lvl1pPr algn="ctr">
              <a:defRPr sz="4800" b="1" i="0">
                <a:solidFill>
                  <a:srgbClr val="35C1CC"/>
                </a:solidFill>
                <a:latin typeface="Amsi Pro" panose="020B0A06020201010104" pitchFamily="34" charset="77"/>
              </a:defRPr>
            </a:lvl1pPr>
          </a:lstStyle>
          <a:p>
            <a:r>
              <a:rPr lang="en-US" dirty="0"/>
              <a:t>Slide Title Here</a:t>
            </a:r>
          </a:p>
        </p:txBody>
      </p:sp>
    </p:spTree>
    <p:extLst>
      <p:ext uri="{BB962C8B-B14F-4D97-AF65-F5344CB8AC3E}">
        <p14:creationId xmlns:p14="http://schemas.microsoft.com/office/powerpoint/2010/main" val="570529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524C136-0884-054E-81CF-3E06C649DA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id="{7D3C8929-2341-3646-888B-B545185A4DF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907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41FF-1F52-A042-A138-79BCB142CF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316DE51-DD69-A844-8D1D-178C493517B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23C0B2-147C-DB49-80B3-BBC340E57F6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797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D823-4749-AF4B-889B-4D19665220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AC9F09D-4AA1-6540-9860-7D67FC0460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190473-58B9-FB4D-AF1C-7388A5027D2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DBE368-40A1-AE4F-A943-A6995B1B6EE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A1BF65-CAA9-624F-9EBD-8B9C9ADA281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42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7678A3E-6D07-5246-BF4A-E16FE3970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2">
            <a:extLst>
              <a:ext uri="{FF2B5EF4-FFF2-40B4-BE49-F238E27FC236}">
                <a16:creationId xmlns:a16="http://schemas.microsoft.com/office/drawing/2014/main" id="{B1363FFA-9D06-2944-A617-8F98294F9522}"/>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16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3042-3AF9-6E45-AD25-7919EE0C0E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DD1EDE-6B14-0B4F-A059-CD9BB27F0B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971E0-1A4C-3A4E-9674-5EFED22D7BF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388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CB6E-0E19-0640-B0CA-02D666EF03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0E7BE-F4C6-3348-81FB-961824960A3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165D4B-8476-6940-BE3E-A3A97D7AA0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5527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8FD5C-2533-9949-9937-4B97218F070B}"/>
              </a:ext>
            </a:extLst>
          </p:cNvPr>
          <p:cNvSpPr txBox="1"/>
          <p:nvPr userDrawn="1"/>
        </p:nvSpPr>
        <p:spPr>
          <a:xfrm>
            <a:off x="11162923" y="6572816"/>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Tree>
    <p:extLst>
      <p:ext uri="{BB962C8B-B14F-4D97-AF65-F5344CB8AC3E}">
        <p14:creationId xmlns:p14="http://schemas.microsoft.com/office/powerpoint/2010/main" val="179210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BFA26C-88CE-804E-A4B7-19AFCA195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6583B717-322C-CF49-A4B7-7FAA862E0D1B}"/>
              </a:ext>
            </a:extLst>
          </p:cNvPr>
          <p:cNvSpPr/>
          <p:nvPr userDrawn="1"/>
        </p:nvSpPr>
        <p:spPr>
          <a:xfrm>
            <a:off x="-71120" y="6311900"/>
            <a:ext cx="12263120" cy="546100"/>
          </a:xfrm>
          <a:prstGeom prst="rect">
            <a:avLst/>
          </a:prstGeom>
          <a:solidFill>
            <a:srgbClr val="AB2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a:extLst>
              <a:ext uri="{FF2B5EF4-FFF2-40B4-BE49-F238E27FC236}">
                <a16:creationId xmlns:a16="http://schemas.microsoft.com/office/drawing/2014/main" id="{E889C52E-E9C1-184D-8207-CE04ABDCB190}"/>
              </a:ext>
            </a:extLst>
          </p:cNvPr>
          <p:cNvPicPr>
            <a:picLocks noChangeAspect="1"/>
          </p:cNvPicPr>
          <p:nvPr userDrawn="1"/>
        </p:nvPicPr>
        <p:blipFill>
          <a:blip r:embed="rId18"/>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27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718" r:id="rId9"/>
    <p:sldLayoutId id="2147483716" r:id="rId10"/>
    <p:sldLayoutId id="2147483713" r:id="rId11"/>
    <p:sldLayoutId id="2147483712" r:id="rId12"/>
    <p:sldLayoutId id="2147483711" r:id="rId13"/>
    <p:sldLayoutId id="2147483710" r:id="rId14"/>
    <p:sldLayoutId id="2147483709" r:id="rId15"/>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2C29"/>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AE109599-C767-864B-B23E-C1E4CA34B8C2}"/>
              </a:ext>
            </a:extLst>
          </p:cNvPr>
          <p:cNvPicPr>
            <a:picLocks noChangeAspect="1"/>
          </p:cNvPicPr>
          <p:nvPr userDrawn="1"/>
        </p:nvPicPr>
        <p:blipFill>
          <a:blip r:embed="rId7"/>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833690"/>
      </p:ext>
    </p:extLst>
  </p:cSld>
  <p:clrMap bg1="lt1" tx1="dk1" bg2="lt2" tx2="dk2" accent1="accent1" accent2="accent2" accent3="accent3" accent4="accent4" accent5="accent5" accent6="accent6" hlink="hlink" folHlink="folHlink"/>
  <p:sldLayoutIdLst>
    <p:sldLayoutId id="2147483703" r:id="rId1"/>
    <p:sldLayoutId id="2147483706" r:id="rId2"/>
    <p:sldLayoutId id="2147483707" r:id="rId3"/>
    <p:sldLayoutId id="2147483719" r:id="rId4"/>
    <p:sldLayoutId id="2147483720" r:id="rId5"/>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D9EA9A63-3FE9-B043-99E2-6F6443692434}"/>
              </a:ext>
            </a:extLst>
          </p:cNvPr>
          <p:cNvSpPr txBox="1">
            <a:spLocks/>
          </p:cNvSpPr>
          <p:nvPr userDrawn="1"/>
        </p:nvSpPr>
        <p:spPr>
          <a:xfrm>
            <a:off x="838200" y="642492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7D087-F5BC-D149-BD6F-FD3EBF909971}" type="slidenum">
              <a:rPr lang="en-US" sz="1200" b="0" i="0" smtClean="0">
                <a:solidFill>
                  <a:schemeClr val="bg1"/>
                </a:solidFill>
                <a:latin typeface="Amsi Pro" panose="020B0A06020201010104" pitchFamily="34" charset="77"/>
              </a:rPr>
              <a:pPr/>
              <a:t>‹#›</a:t>
            </a:fld>
            <a:endParaRPr lang="en-US" sz="1200" b="0" i="0" dirty="0">
              <a:solidFill>
                <a:schemeClr val="bg1"/>
              </a:solidFill>
              <a:latin typeface="Amsi Pro" panose="020B0A06020201010104" pitchFamily="34" charset="77"/>
            </a:endParaRPr>
          </a:p>
        </p:txBody>
      </p:sp>
      <p:pic>
        <p:nvPicPr>
          <p:cNvPr id="6" name="Picture 8">
            <a:extLst>
              <a:ext uri="{FF2B5EF4-FFF2-40B4-BE49-F238E27FC236}">
                <a16:creationId xmlns:a16="http://schemas.microsoft.com/office/drawing/2014/main" id="{2EAF487F-DD0E-FF4B-A92E-8B53D074B870}"/>
              </a:ext>
            </a:extLst>
          </p:cNvPr>
          <p:cNvPicPr>
            <a:picLocks noChangeAspect="1"/>
          </p:cNvPicPr>
          <p:nvPr userDrawn="1"/>
        </p:nvPicPr>
        <p:blipFill>
          <a:blip r:embed="rId4"/>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85341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Amsi Pro"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C4C"/>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CF5D947-EF87-3146-BBCC-F62089D1DC1A}"/>
              </a:ext>
            </a:extLst>
          </p:cNvPr>
          <p:cNvPicPr>
            <a:picLocks noChangeAspect="1"/>
          </p:cNvPicPr>
          <p:nvPr userDrawn="1"/>
        </p:nvPicPr>
        <p:blipFill>
          <a:blip r:embed="rId16"/>
          <a:stretch>
            <a:fillRect/>
          </a:stretch>
        </p:blipFill>
        <p:spPr bwMode="auto">
          <a:xfrm>
            <a:off x="10850768" y="6433304"/>
            <a:ext cx="1134797" cy="26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081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17" r:id="rId8"/>
    <p:sldLayoutId id="2147483715" r:id="rId9"/>
    <p:sldLayoutId id="2147483680" r:id="rId10"/>
    <p:sldLayoutId id="2147483681" r:id="rId11"/>
    <p:sldLayoutId id="2147483655" r:id="rId12"/>
    <p:sldLayoutId id="2147483708" r:id="rId13"/>
    <p:sldLayoutId id="2147483714" r:id="rId14"/>
  </p:sldLayoutIdLst>
  <p:hf hdr="0" ftr="0" dt="0"/>
  <p:txStyles>
    <p:titleStyle>
      <a:lvl1pPr algn="l" defTabSz="914400" rtl="0" eaLnBrk="1" latinLnBrk="0" hangingPunct="1">
        <a:lnSpc>
          <a:spcPct val="90000"/>
        </a:lnSpc>
        <a:spcBef>
          <a:spcPct val="0"/>
        </a:spcBef>
        <a:buNone/>
        <a:defRPr sz="4400" b="0" i="0" kern="1200">
          <a:solidFill>
            <a:schemeClr val="bg1"/>
          </a:solidFill>
          <a:latin typeface="Amsi Pro" panose="020B0A06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83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2748" y="919947"/>
            <a:ext cx="4605250" cy="1351281"/>
          </a:xfrm>
        </p:spPr>
        <p:txBody>
          <a:bodyPr>
            <a:normAutofit fontScale="90000"/>
          </a:bodyPr>
          <a:lstStyle/>
          <a:p>
            <a:r>
              <a:rPr lang="en-US" sz="5400" dirty="0">
                <a:latin typeface="+mn-lt"/>
              </a:rPr>
              <a:t>Included Rider</a:t>
            </a:r>
            <a:br>
              <a:rPr lang="en-US" sz="5400" dirty="0">
                <a:latin typeface="+mn-lt"/>
              </a:rPr>
            </a:br>
            <a:endParaRPr lang="en-US" sz="5400" dirty="0">
              <a:latin typeface="+mn-lt"/>
            </a:endParaRPr>
          </a:p>
        </p:txBody>
      </p:sp>
      <p:sp>
        <p:nvSpPr>
          <p:cNvPr id="7" name="TextBox 6"/>
          <p:cNvSpPr txBox="1"/>
          <p:nvPr/>
        </p:nvSpPr>
        <p:spPr>
          <a:xfrm>
            <a:off x="982748" y="2056407"/>
            <a:ext cx="4925568" cy="2756909"/>
          </a:xfrm>
          <a:prstGeom prst="rect">
            <a:avLst/>
          </a:prstGeom>
          <a:noFill/>
        </p:spPr>
        <p:txBody>
          <a:bodyPr wrap="square" rtlCol="0">
            <a:spAutoFit/>
          </a:bodyPr>
          <a:lstStyle/>
          <a:p>
            <a:pPr>
              <a:lnSpc>
                <a:spcPts val="3000"/>
              </a:lnSpc>
            </a:pPr>
            <a:r>
              <a:rPr lang="en-US" sz="2000" b="1" dirty="0">
                <a:solidFill>
                  <a:schemeClr val="bg1"/>
                </a:solidFill>
              </a:rPr>
              <a:t>Accidental Death &amp; Dismemberment</a:t>
            </a:r>
          </a:p>
          <a:p>
            <a:pPr marL="285750" indent="-285750">
              <a:lnSpc>
                <a:spcPts val="3000"/>
              </a:lnSpc>
              <a:buFont typeface="Arial" panose="020B0604020202020204" pitchFamily="34" charset="0"/>
              <a:buChar char="•"/>
            </a:pPr>
            <a:r>
              <a:rPr lang="en-US" sz="2000" dirty="0">
                <a:solidFill>
                  <a:schemeClr val="bg1"/>
                </a:solidFill>
              </a:rPr>
              <a:t>Accidental Death </a:t>
            </a:r>
          </a:p>
          <a:p>
            <a:pPr marL="285750" indent="-285750">
              <a:lnSpc>
                <a:spcPts val="3000"/>
              </a:lnSpc>
              <a:buFont typeface="Arial" panose="020B0604020202020204" pitchFamily="34" charset="0"/>
              <a:buChar char="•"/>
            </a:pPr>
            <a:r>
              <a:rPr lang="en-US" sz="2000" dirty="0">
                <a:solidFill>
                  <a:schemeClr val="bg1"/>
                </a:solidFill>
              </a:rPr>
              <a:t>Accidental Death – Seatbelt </a:t>
            </a:r>
          </a:p>
          <a:p>
            <a:pPr marL="285750" indent="-285750">
              <a:lnSpc>
                <a:spcPts val="3000"/>
              </a:lnSpc>
              <a:buFont typeface="Arial" panose="020B0604020202020204" pitchFamily="34" charset="0"/>
              <a:buChar char="•"/>
            </a:pPr>
            <a:r>
              <a:rPr lang="en-US" sz="2000" dirty="0">
                <a:solidFill>
                  <a:schemeClr val="bg1"/>
                </a:solidFill>
              </a:rPr>
              <a:t>Accidental Death – Common Carrier </a:t>
            </a:r>
          </a:p>
          <a:p>
            <a:pPr marL="285750" indent="-285750">
              <a:lnSpc>
                <a:spcPts val="3000"/>
              </a:lnSpc>
              <a:buFont typeface="Arial" panose="020B0604020202020204" pitchFamily="34" charset="0"/>
              <a:buChar char="•"/>
            </a:pPr>
            <a:r>
              <a:rPr lang="en-US" sz="2000" dirty="0">
                <a:solidFill>
                  <a:schemeClr val="bg1"/>
                </a:solidFill>
              </a:rPr>
              <a:t>Accidental Death – Children Education</a:t>
            </a:r>
          </a:p>
          <a:p>
            <a:pPr marL="285750" indent="-285750">
              <a:lnSpc>
                <a:spcPts val="3000"/>
              </a:lnSpc>
              <a:buFont typeface="Arial" panose="020B0604020202020204" pitchFamily="34" charset="0"/>
              <a:buChar char="•"/>
            </a:pPr>
            <a:r>
              <a:rPr lang="en-US" sz="2000" dirty="0">
                <a:solidFill>
                  <a:schemeClr val="bg1"/>
                </a:solidFill>
              </a:rPr>
              <a:t>Accidental Dismemberment </a:t>
            </a:r>
          </a:p>
          <a:p>
            <a:pPr marL="285750" indent="-285750">
              <a:lnSpc>
                <a:spcPts val="3000"/>
              </a:lnSpc>
              <a:buFont typeface="Arial" panose="020B0604020202020204" pitchFamily="34" charset="0"/>
              <a:buChar char="•"/>
            </a:pPr>
            <a:endParaRPr lang="en-US" sz="2000" dirty="0">
              <a:solidFill>
                <a:schemeClr val="bg1"/>
              </a:solidFill>
            </a:endParaRPr>
          </a:p>
        </p:txBody>
      </p:sp>
      <p:pic>
        <p:nvPicPr>
          <p:cNvPr id="8" name="Picture 7">
            <a:extLst>
              <a:ext uri="{FF2B5EF4-FFF2-40B4-BE49-F238E27FC236}">
                <a16:creationId xmlns:a16="http://schemas.microsoft.com/office/drawing/2014/main" id="{7B594799-1A72-4D49-9DAF-8D12E984F9AB}"/>
              </a:ext>
            </a:extLst>
          </p:cNvPr>
          <p:cNvPicPr>
            <a:picLocks noChangeAspect="1"/>
          </p:cNvPicPr>
          <p:nvPr/>
        </p:nvPicPr>
        <p:blipFill rotWithShape="1">
          <a:blip r:embed="rId2">
            <a:extLst>
              <a:ext uri="{28A0092B-C50C-407E-A947-70E740481C1C}">
                <a14:useLocalDpi xmlns:a14="http://schemas.microsoft.com/office/drawing/2010/main" val="0"/>
              </a:ext>
            </a:extLst>
          </a:blip>
          <a:srcRect t="12545" b="13166"/>
          <a:stretch/>
        </p:blipFill>
        <p:spPr>
          <a:xfrm>
            <a:off x="6342069" y="-117231"/>
            <a:ext cx="6373718" cy="7104186"/>
          </a:xfrm>
          <a:prstGeom prst="rect">
            <a:avLst/>
          </a:prstGeom>
        </p:spPr>
      </p:pic>
    </p:spTree>
    <p:extLst>
      <p:ext uri="{BB962C8B-B14F-4D97-AF65-F5344CB8AC3E}">
        <p14:creationId xmlns:p14="http://schemas.microsoft.com/office/powerpoint/2010/main" val="285061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82748" y="919947"/>
            <a:ext cx="4605250" cy="1351281"/>
          </a:xfrm>
        </p:spPr>
        <p:txBody>
          <a:bodyPr>
            <a:normAutofit fontScale="90000"/>
          </a:bodyPr>
          <a:lstStyle/>
          <a:p>
            <a:r>
              <a:rPr lang="en-US" sz="5400" dirty="0">
                <a:latin typeface="+mn-lt"/>
              </a:rPr>
              <a:t>Optional Riders</a:t>
            </a:r>
            <a:br>
              <a:rPr lang="en-US" sz="5400" dirty="0">
                <a:latin typeface="+mn-lt"/>
              </a:rPr>
            </a:br>
            <a:r>
              <a:rPr lang="en-US" altLang="ru-RU" sz="2000" dirty="0">
                <a:latin typeface="+mj-lt"/>
              </a:rPr>
              <a:t>Not available with Prime Benefits.</a:t>
            </a:r>
            <a:br>
              <a:rPr lang="en-US" altLang="ru-RU" sz="2200" dirty="0">
                <a:latin typeface="+mj-lt"/>
              </a:rPr>
            </a:br>
            <a:endParaRPr lang="en-US" sz="2200" dirty="0">
              <a:latin typeface="+mj-lt"/>
            </a:endParaRPr>
          </a:p>
        </p:txBody>
      </p:sp>
      <p:sp>
        <p:nvSpPr>
          <p:cNvPr id="7" name="TextBox 6"/>
          <p:cNvSpPr txBox="1"/>
          <p:nvPr/>
        </p:nvSpPr>
        <p:spPr>
          <a:xfrm>
            <a:off x="982748" y="2183155"/>
            <a:ext cx="5547006" cy="4077398"/>
          </a:xfrm>
          <a:prstGeom prst="rect">
            <a:avLst/>
          </a:prstGeom>
          <a:noFill/>
        </p:spPr>
        <p:txBody>
          <a:bodyPr wrap="square" rtlCol="0">
            <a:spAutoFit/>
          </a:bodyPr>
          <a:lstStyle/>
          <a:p>
            <a:pPr>
              <a:lnSpc>
                <a:spcPts val="2400"/>
              </a:lnSpc>
            </a:pPr>
            <a:r>
              <a:rPr lang="en-US" b="1" dirty="0">
                <a:solidFill>
                  <a:schemeClr val="bg1"/>
                </a:solidFill>
              </a:rPr>
              <a:t>Outpatient Care Rider </a:t>
            </a:r>
            <a:r>
              <a:rPr lang="en-US" dirty="0">
                <a:solidFill>
                  <a:schemeClr val="bg1"/>
                </a:solidFill>
              </a:rPr>
              <a:t>– Modifies the policy’s Preventive Care benefit to also cover outpatient physicians visits for a covered sickness (not HSA compatible).</a:t>
            </a:r>
          </a:p>
          <a:p>
            <a:pPr>
              <a:lnSpc>
                <a:spcPts val="2400"/>
              </a:lnSpc>
            </a:pPr>
            <a:endParaRPr lang="en-US" b="1" dirty="0">
              <a:solidFill>
                <a:schemeClr val="bg1"/>
              </a:solidFill>
            </a:endParaRPr>
          </a:p>
          <a:p>
            <a:pPr>
              <a:lnSpc>
                <a:spcPts val="2400"/>
              </a:lnSpc>
            </a:pPr>
            <a:r>
              <a:rPr lang="en-US" b="1" dirty="0">
                <a:solidFill>
                  <a:schemeClr val="bg1"/>
                </a:solidFill>
              </a:rPr>
              <a:t>Hospital Sickness Rider </a:t>
            </a:r>
            <a:r>
              <a:rPr lang="en-US" dirty="0">
                <a:solidFill>
                  <a:schemeClr val="bg1"/>
                </a:solidFill>
              </a:rPr>
              <a:t>– Pays a benefit when someone receives hospital services for a covered sickness diagnosed by a physician. </a:t>
            </a:r>
          </a:p>
          <a:p>
            <a:pPr>
              <a:lnSpc>
                <a:spcPts val="2400"/>
              </a:lnSpc>
            </a:pPr>
            <a:endParaRPr lang="en-US" dirty="0">
              <a:solidFill>
                <a:schemeClr val="bg1"/>
              </a:solidFill>
            </a:endParaRPr>
          </a:p>
          <a:p>
            <a:pPr>
              <a:lnSpc>
                <a:spcPts val="2400"/>
              </a:lnSpc>
            </a:pPr>
            <a:r>
              <a:rPr lang="en-US" b="1" dirty="0">
                <a:solidFill>
                  <a:schemeClr val="bg1"/>
                </a:solidFill>
              </a:rPr>
              <a:t>Accident-Only Disability Income Rider </a:t>
            </a:r>
            <a:r>
              <a:rPr lang="en-US" dirty="0">
                <a:solidFill>
                  <a:schemeClr val="bg1"/>
                </a:solidFill>
              </a:rPr>
              <a:t>– Pays a monthly benefit up to the benefit period selected while the insured is totally disabled due to a covered accident.</a:t>
            </a:r>
          </a:p>
          <a:p>
            <a:pPr>
              <a:lnSpc>
                <a:spcPts val="2400"/>
              </a:lnSpc>
            </a:pPr>
            <a:endParaRPr lang="en-US" dirty="0">
              <a:solidFill>
                <a:schemeClr val="bg1"/>
              </a:solidFill>
            </a:endParaRPr>
          </a:p>
          <a:p>
            <a:pPr marL="285750" indent="-285750">
              <a:lnSpc>
                <a:spcPts val="2400"/>
              </a:lnSpc>
              <a:buFont typeface="Arial" panose="020B0604020202020204" pitchFamily="34" charset="0"/>
              <a:buChar char="•"/>
            </a:pPr>
            <a:endParaRPr lang="en-US" dirty="0">
              <a:solidFill>
                <a:schemeClr val="bg1"/>
              </a:solidFill>
            </a:endParaRPr>
          </a:p>
        </p:txBody>
      </p:sp>
      <p:pic>
        <p:nvPicPr>
          <p:cNvPr id="5" name="Picture 4">
            <a:extLst>
              <a:ext uri="{FF2B5EF4-FFF2-40B4-BE49-F238E27FC236}">
                <a16:creationId xmlns:a16="http://schemas.microsoft.com/office/drawing/2014/main" id="{35B870F9-ECC7-E349-934D-AC57213AD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255" y="-604479"/>
            <a:ext cx="5097745" cy="7646619"/>
          </a:xfrm>
          <a:prstGeom prst="rect">
            <a:avLst/>
          </a:prstGeom>
        </p:spPr>
      </p:pic>
    </p:spTree>
    <p:extLst>
      <p:ext uri="{BB962C8B-B14F-4D97-AF65-F5344CB8AC3E}">
        <p14:creationId xmlns:p14="http://schemas.microsoft.com/office/powerpoint/2010/main" val="113751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Prime Benefits</a:t>
            </a:r>
            <a:br>
              <a:rPr lang="en-US" sz="3600" dirty="0">
                <a:solidFill>
                  <a:srgbClr val="AB2C29"/>
                </a:solidFill>
                <a:latin typeface="+mn-lt"/>
              </a:rPr>
            </a:br>
            <a:r>
              <a:rPr lang="en-US" dirty="0">
                <a:solidFill>
                  <a:srgbClr val="AB2C29"/>
                </a:solidFill>
                <a:latin typeface="+mn-lt"/>
              </a:rPr>
              <a:t>Group Accident Expense Insurance</a:t>
            </a:r>
          </a:p>
        </p:txBody>
      </p:sp>
      <p:sp>
        <p:nvSpPr>
          <p:cNvPr id="6" name="Text Placeholder 5"/>
          <p:cNvSpPr>
            <a:spLocks noGrp="1"/>
          </p:cNvSpPr>
          <p:nvPr>
            <p:ph type="body" sz="half" idx="2"/>
          </p:nvPr>
        </p:nvSpPr>
        <p:spPr>
          <a:xfrm>
            <a:off x="987568" y="4054262"/>
            <a:ext cx="8455195" cy="1443862"/>
          </a:xfrm>
        </p:spPr>
        <p:txBody>
          <a:bodyPr numCol="3" spcCol="457200"/>
          <a:lstStyle/>
          <a:p>
            <a:pPr marL="285750" indent="-285750">
              <a:buFont typeface="Arial" panose="020B0604020202020204" pitchFamily="34" charset="0"/>
              <a:buChar char="•"/>
            </a:pPr>
            <a:r>
              <a:rPr lang="en-US" b="1" dirty="0">
                <a:latin typeface="+mn-lt"/>
              </a:rPr>
              <a:t>Hospital Admission</a:t>
            </a:r>
          </a:p>
          <a:p>
            <a:pPr marL="285750" indent="-285750">
              <a:buFont typeface="Arial" panose="020B0604020202020204" pitchFamily="34" charset="0"/>
              <a:buChar char="•"/>
            </a:pPr>
            <a:r>
              <a:rPr lang="en-US" b="1" dirty="0">
                <a:latin typeface="+mn-lt"/>
              </a:rPr>
              <a:t>Hospital Confinement</a:t>
            </a:r>
          </a:p>
          <a:p>
            <a:pPr marL="285750" indent="-285750">
              <a:buFont typeface="Arial" panose="020B0604020202020204" pitchFamily="34" charset="0"/>
              <a:buChar char="•"/>
            </a:pPr>
            <a:r>
              <a:rPr lang="en-US" b="1" dirty="0">
                <a:latin typeface="+mn-lt"/>
              </a:rPr>
              <a:t>ICU Confinement</a:t>
            </a:r>
          </a:p>
          <a:p>
            <a:pPr marL="285750" indent="-285750">
              <a:buFont typeface="Arial" panose="020B0604020202020204" pitchFamily="34" charset="0"/>
              <a:buChar char="•"/>
            </a:pPr>
            <a:r>
              <a:rPr lang="en-US" b="1" dirty="0">
                <a:latin typeface="+mn-lt"/>
              </a:rPr>
              <a:t>ER Visit/Doctor Visit</a:t>
            </a:r>
          </a:p>
          <a:p>
            <a:pPr marL="285750" indent="-285750">
              <a:buFont typeface="Arial" panose="020B0604020202020204" pitchFamily="34" charset="0"/>
              <a:buChar char="•"/>
            </a:pPr>
            <a:r>
              <a:rPr lang="en-US" b="1" dirty="0">
                <a:latin typeface="+mn-lt"/>
              </a:rPr>
              <a:t>Ambulance</a:t>
            </a:r>
          </a:p>
          <a:p>
            <a:pPr marL="285750" indent="-285750">
              <a:buFont typeface="Arial" panose="020B0604020202020204" pitchFamily="34" charset="0"/>
              <a:buChar char="•"/>
            </a:pPr>
            <a:r>
              <a:rPr lang="en-US" b="1" dirty="0">
                <a:latin typeface="+mn-lt"/>
              </a:rPr>
              <a:t>X-Rays</a:t>
            </a:r>
          </a:p>
          <a:p>
            <a:pPr marL="285750" indent="-285750">
              <a:buFont typeface="Arial" panose="020B0604020202020204" pitchFamily="34" charset="0"/>
              <a:buChar char="•"/>
            </a:pPr>
            <a:r>
              <a:rPr lang="en-US" b="1" dirty="0">
                <a:latin typeface="+mn-lt"/>
              </a:rPr>
              <a:t>Diagnostic Exams</a:t>
            </a:r>
          </a:p>
          <a:p>
            <a:pPr marL="285750" indent="-285750">
              <a:buFont typeface="Arial" panose="020B0604020202020204" pitchFamily="34" charset="0"/>
              <a:buChar char="•"/>
            </a:pPr>
            <a:r>
              <a:rPr lang="en-US" b="1" dirty="0">
                <a:latin typeface="+mn-lt"/>
              </a:rPr>
              <a:t>Appliances</a:t>
            </a:r>
          </a:p>
          <a:p>
            <a:pPr marL="285750" indent="-285750">
              <a:buFont typeface="Arial" panose="020B0604020202020204" pitchFamily="34" charset="0"/>
              <a:buChar char="•"/>
            </a:pPr>
            <a:r>
              <a:rPr lang="en-US" b="1" dirty="0">
                <a:latin typeface="+mn-lt"/>
              </a:rPr>
              <a:t>Follow-Up Treatment</a:t>
            </a:r>
          </a:p>
          <a:p>
            <a:pPr marL="285750" indent="-285750">
              <a:buFont typeface="Arial" panose="020B0604020202020204" pitchFamily="34" charset="0"/>
              <a:buChar char="•"/>
            </a:pPr>
            <a:r>
              <a:rPr lang="en-US" b="1" dirty="0">
                <a:latin typeface="+mn-lt"/>
              </a:rPr>
              <a:t>Telemedicine</a:t>
            </a:r>
          </a:p>
          <a:p>
            <a:pPr marL="285750" indent="-285750">
              <a:buFont typeface="Arial" panose="020B0604020202020204" pitchFamily="34" charset="0"/>
              <a:buChar char="•"/>
            </a:pPr>
            <a:endParaRPr lang="en-US" b="1" dirty="0">
              <a:latin typeface="+mn-lt"/>
            </a:endParaRPr>
          </a:p>
          <a:p>
            <a:pPr marL="285750" indent="-285750">
              <a:buFont typeface="Arial" panose="020B0604020202020204" pitchFamily="34" charset="0"/>
              <a:buChar char="•"/>
            </a:pPr>
            <a:endParaRPr lang="en-US" b="1" dirty="0">
              <a:latin typeface="+mn-lt"/>
            </a:endParaRPr>
          </a:p>
        </p:txBody>
      </p:sp>
      <p:sp>
        <p:nvSpPr>
          <p:cNvPr id="8" name="Text Placeholder 5">
            <a:extLst>
              <a:ext uri="{FF2B5EF4-FFF2-40B4-BE49-F238E27FC236}">
                <a16:creationId xmlns:a16="http://schemas.microsoft.com/office/drawing/2014/main" id="{65C0E7F2-FA8D-6144-BFD7-1442EB6831C6}"/>
              </a:ext>
            </a:extLst>
          </p:cNvPr>
          <p:cNvSpPr txBox="1">
            <a:spLocks/>
          </p:cNvSpPr>
          <p:nvPr/>
        </p:nvSpPr>
        <p:spPr>
          <a:xfrm>
            <a:off x="987571" y="2279095"/>
            <a:ext cx="7605444" cy="1140291"/>
          </a:xfrm>
          <a:prstGeom prst="rect">
            <a:avLst/>
          </a:prstGeom>
        </p:spPr>
        <p:txBody>
          <a:bodyPr numCol="1" spcCol="457200"/>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b="1" dirty="0">
                <a:solidFill>
                  <a:srgbClr val="AB2C29"/>
                </a:solidFill>
                <a:latin typeface="+mj-lt"/>
              </a:rPr>
              <a:t>Prime Benefits </a:t>
            </a:r>
            <a:r>
              <a:rPr lang="en-US" sz="1800" dirty="0">
                <a:latin typeface="+mj-lt"/>
              </a:rPr>
              <a:t>were designed to respond to rising deductibles and copays with meaningful benefits for some of the most frequently used services resulting from an accidental injury.</a:t>
            </a:r>
          </a:p>
          <a:p>
            <a:r>
              <a:rPr lang="en-US" sz="1800" b="1" dirty="0">
                <a:solidFill>
                  <a:srgbClr val="AB2C29"/>
                </a:solidFill>
                <a:latin typeface="+mj-lt"/>
              </a:rPr>
              <a:t>Prime</a:t>
            </a:r>
            <a:r>
              <a:rPr lang="en-US" sz="1800" dirty="0">
                <a:latin typeface="+mj-lt"/>
              </a:rPr>
              <a:t> is a breath of fresh air. This plan focuses on only 10 key benefits at a higher-than-usual payout:</a:t>
            </a:r>
          </a:p>
          <a:p>
            <a:endParaRPr lang="en-US" sz="1800" dirty="0" err="1">
              <a:latin typeface="+mj-lt"/>
            </a:endParaRPr>
          </a:p>
        </p:txBody>
      </p:sp>
    </p:spTree>
    <p:extLst>
      <p:ext uri="{BB962C8B-B14F-4D97-AF65-F5344CB8AC3E}">
        <p14:creationId xmlns:p14="http://schemas.microsoft.com/office/powerpoint/2010/main" val="375879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987780" y="808745"/>
            <a:ext cx="5157787" cy="823912"/>
          </a:xfrm>
        </p:spPr>
        <p:txBody>
          <a:bodyPr anchor="t"/>
          <a:lstStyle/>
          <a:p>
            <a:pPr algn="ctr"/>
            <a:r>
              <a:rPr lang="en-US" sz="3600" dirty="0">
                <a:latin typeface="+mn-lt"/>
              </a:rPr>
              <a:t>Group Accident </a:t>
            </a:r>
            <a:br>
              <a:rPr lang="en-US" sz="3600" dirty="0">
                <a:latin typeface="+mn-lt"/>
              </a:rPr>
            </a:br>
            <a:r>
              <a:rPr lang="en-US" sz="3600" dirty="0">
                <a:latin typeface="+mn-lt"/>
              </a:rPr>
              <a:t>Expense</a:t>
            </a:r>
          </a:p>
        </p:txBody>
      </p:sp>
      <p:sp>
        <p:nvSpPr>
          <p:cNvPr id="12" name="Text Placeholder 11"/>
          <p:cNvSpPr>
            <a:spLocks noGrp="1"/>
          </p:cNvSpPr>
          <p:nvPr>
            <p:ph type="body" sz="quarter" idx="3"/>
          </p:nvPr>
        </p:nvSpPr>
        <p:spPr>
          <a:xfrm>
            <a:off x="6337739" y="978678"/>
            <a:ext cx="3950860" cy="823912"/>
          </a:xfrm>
        </p:spPr>
        <p:txBody>
          <a:bodyPr anchor="t"/>
          <a:lstStyle/>
          <a:p>
            <a:pPr algn="ctr"/>
            <a:r>
              <a:rPr lang="en-US" sz="3600" dirty="0"/>
              <a:t>AE PRO</a:t>
            </a:r>
          </a:p>
        </p:txBody>
      </p:sp>
      <p:grpSp>
        <p:nvGrpSpPr>
          <p:cNvPr id="15" name="Group 14">
            <a:extLst>
              <a:ext uri="{FF2B5EF4-FFF2-40B4-BE49-F238E27FC236}">
                <a16:creationId xmlns:a16="http://schemas.microsoft.com/office/drawing/2014/main" id="{D967BC55-3D45-C140-BADC-A6D42CAA07FA}"/>
              </a:ext>
            </a:extLst>
          </p:cNvPr>
          <p:cNvGrpSpPr/>
          <p:nvPr/>
        </p:nvGrpSpPr>
        <p:grpSpPr>
          <a:xfrm>
            <a:off x="5706844" y="910345"/>
            <a:ext cx="872621" cy="803565"/>
            <a:chOff x="4856448" y="1073437"/>
            <a:chExt cx="872621" cy="803565"/>
          </a:xfrm>
        </p:grpSpPr>
        <p:sp>
          <p:nvSpPr>
            <p:cNvPr id="7" name="Oval 6">
              <a:extLst>
                <a:ext uri="{FF2B5EF4-FFF2-40B4-BE49-F238E27FC236}">
                  <a16:creationId xmlns:a16="http://schemas.microsoft.com/office/drawing/2014/main" id="{AE8CFDD7-AA6C-A54E-A2E5-40EA03B827B9}"/>
                </a:ext>
              </a:extLst>
            </p:cNvPr>
            <p:cNvSpPr/>
            <p:nvPr/>
          </p:nvSpPr>
          <p:spPr>
            <a:xfrm>
              <a:off x="4856448" y="1073437"/>
              <a:ext cx="803565" cy="803565"/>
            </a:xfrm>
            <a:prstGeom prst="ellipse">
              <a:avLst/>
            </a:prstGeom>
            <a:solidFill>
              <a:srgbClr val="35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8" name="TextBox 7">
              <a:extLst>
                <a:ext uri="{FF2B5EF4-FFF2-40B4-BE49-F238E27FC236}">
                  <a16:creationId xmlns:a16="http://schemas.microsoft.com/office/drawing/2014/main" id="{20109FDC-AFF1-C848-9577-9064FE4D31BA}"/>
                </a:ext>
              </a:extLst>
            </p:cNvPr>
            <p:cNvSpPr txBox="1"/>
            <p:nvPr/>
          </p:nvSpPr>
          <p:spPr>
            <a:xfrm>
              <a:off x="4969813" y="1117746"/>
              <a:ext cx="759256" cy="759256"/>
            </a:xfrm>
            <a:prstGeom prst="rect">
              <a:avLst/>
            </a:prstGeom>
          </p:spPr>
          <p:txBody>
            <a:bodyPr wrap="none" rtlCol="0">
              <a:noAutofit/>
            </a:bodyPr>
            <a:lstStyle/>
            <a:p>
              <a:pPr algn="r"/>
              <a:r>
                <a:rPr lang="en-US" sz="4000" b="1" dirty="0">
                  <a:solidFill>
                    <a:schemeClr val="bg1"/>
                  </a:solidFill>
                </a:rPr>
                <a:t>Vs.</a:t>
              </a:r>
            </a:p>
            <a:p>
              <a:pPr algn="r"/>
              <a:endParaRPr lang="en-US" sz="4000" b="1" dirty="0">
                <a:solidFill>
                  <a:srgbClr val="AB2C29"/>
                </a:solidFill>
              </a:endParaRPr>
            </a:p>
          </p:txBody>
        </p:sp>
      </p:grpSp>
      <p:sp>
        <p:nvSpPr>
          <p:cNvPr id="16" name="TextBox 15">
            <a:extLst>
              <a:ext uri="{FF2B5EF4-FFF2-40B4-BE49-F238E27FC236}">
                <a16:creationId xmlns:a16="http://schemas.microsoft.com/office/drawing/2014/main" id="{A7FAC2EB-FC72-204F-A8AD-624F52564928}"/>
              </a:ext>
            </a:extLst>
          </p:cNvPr>
          <p:cNvSpPr txBox="1"/>
          <p:nvPr/>
        </p:nvSpPr>
        <p:spPr>
          <a:xfrm>
            <a:off x="8192655" y="-46182"/>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7" name="TextBox 16">
            <a:extLst>
              <a:ext uri="{FF2B5EF4-FFF2-40B4-BE49-F238E27FC236}">
                <a16:creationId xmlns:a16="http://schemas.microsoft.com/office/drawing/2014/main" id="{AE8D34CD-FCF1-E44D-AB4E-525A7AB4E84E}"/>
              </a:ext>
            </a:extLst>
          </p:cNvPr>
          <p:cNvSpPr txBox="1"/>
          <p:nvPr/>
        </p:nvSpPr>
        <p:spPr>
          <a:xfrm>
            <a:off x="7823200" y="-129309"/>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4" name="Text Placeholder 5">
            <a:extLst>
              <a:ext uri="{FF2B5EF4-FFF2-40B4-BE49-F238E27FC236}">
                <a16:creationId xmlns:a16="http://schemas.microsoft.com/office/drawing/2014/main" id="{4CB6F73F-6790-3E44-AEA9-4A3AB7FC796E}"/>
              </a:ext>
            </a:extLst>
          </p:cNvPr>
          <p:cNvSpPr txBox="1">
            <a:spLocks/>
          </p:cNvSpPr>
          <p:nvPr/>
        </p:nvSpPr>
        <p:spPr>
          <a:xfrm>
            <a:off x="987570" y="2870673"/>
            <a:ext cx="10546545" cy="3195922"/>
          </a:xfrm>
          <a:prstGeom prst="rect">
            <a:avLst/>
          </a:prstGeom>
        </p:spPr>
        <p:txBody>
          <a:bodyPr numCol="2"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800" dirty="0">
                <a:latin typeface="+mn-lt"/>
              </a:rPr>
              <a:t>Distinct </a:t>
            </a:r>
            <a:r>
              <a:rPr lang="en-US" sz="1800" b="1" dirty="0">
                <a:latin typeface="+mn-lt"/>
              </a:rPr>
              <a:t>Prime plan</a:t>
            </a:r>
            <a:r>
              <a:rPr lang="en-US" sz="1800" dirty="0">
                <a:latin typeface="+mn-lt"/>
              </a:rPr>
              <a:t> focuses on </a:t>
            </a:r>
            <a:r>
              <a:rPr lang="en-US" sz="1800" b="1" dirty="0">
                <a:latin typeface="+mn-lt"/>
              </a:rPr>
              <a:t>10 key benefits</a:t>
            </a:r>
            <a:r>
              <a:rPr lang="en-US" sz="1800" dirty="0">
                <a:latin typeface="+mn-lt"/>
              </a:rPr>
              <a:t> with better coverage</a:t>
            </a:r>
          </a:p>
          <a:p>
            <a:pPr marL="285750" indent="-285750"/>
            <a:r>
              <a:rPr lang="en-US" sz="1800" b="1" dirty="0">
                <a:latin typeface="+mn-lt"/>
              </a:rPr>
              <a:t>24 new benefits </a:t>
            </a:r>
            <a:r>
              <a:rPr lang="en-US" sz="1800" dirty="0">
                <a:latin typeface="+mn-lt"/>
              </a:rPr>
              <a:t>added to Group AE (see next slide)</a:t>
            </a:r>
          </a:p>
          <a:p>
            <a:pPr marL="285750" indent="-285750"/>
            <a:r>
              <a:rPr lang="en-US" sz="1800" b="1" dirty="0">
                <a:latin typeface="+mn-lt"/>
              </a:rPr>
              <a:t>Four distinct plans </a:t>
            </a:r>
            <a:r>
              <a:rPr lang="en-US" sz="1800" dirty="0">
                <a:latin typeface="+mn-lt"/>
              </a:rPr>
              <a:t>at a variety of price points, plus a unique Prime Benefits plan</a:t>
            </a:r>
          </a:p>
          <a:p>
            <a:pPr marL="285750" indent="-285750"/>
            <a:r>
              <a:rPr lang="en-US" sz="1800" b="1" dirty="0">
                <a:latin typeface="+mn-lt"/>
              </a:rPr>
              <a:t>Six </a:t>
            </a:r>
            <a:r>
              <a:rPr lang="en-US" sz="1800" dirty="0">
                <a:latin typeface="+mn-lt"/>
              </a:rPr>
              <a:t>comprehensive benefit categories</a:t>
            </a:r>
          </a:p>
          <a:p>
            <a:pPr marL="285750" indent="-285750"/>
            <a:r>
              <a:rPr lang="en-US" sz="1800" dirty="0">
                <a:latin typeface="+mn-lt"/>
              </a:rPr>
              <a:t>Provides </a:t>
            </a:r>
            <a:r>
              <a:rPr lang="en-US" sz="1800" b="1" dirty="0">
                <a:latin typeface="+mn-lt"/>
              </a:rPr>
              <a:t>more options </a:t>
            </a:r>
            <a:r>
              <a:rPr lang="en-US" sz="1800" dirty="0">
                <a:latin typeface="+mn-lt"/>
              </a:rPr>
              <a:t>for the broker and employer, and simplicity for the employee</a:t>
            </a:r>
          </a:p>
          <a:p>
            <a:pPr marL="285750" indent="-285750"/>
            <a:endParaRPr lang="en-US" sz="1800" dirty="0">
              <a:latin typeface="+mn-lt"/>
            </a:endParaRPr>
          </a:p>
          <a:p>
            <a:pPr marL="285750" indent="-285750"/>
            <a:r>
              <a:rPr lang="en-US" sz="1800" b="1" dirty="0">
                <a:latin typeface="+mn-lt"/>
              </a:rPr>
              <a:t>Affordable price </a:t>
            </a:r>
            <a:r>
              <a:rPr lang="en-US" sz="1800" dirty="0">
                <a:latin typeface="+mn-lt"/>
              </a:rPr>
              <a:t>sure to complement any PPO or HDHP</a:t>
            </a:r>
          </a:p>
          <a:p>
            <a:pPr marL="285750" indent="-285750"/>
            <a:r>
              <a:rPr lang="en-US" sz="1800" dirty="0">
                <a:latin typeface="+mn-lt"/>
              </a:rPr>
              <a:t>The optional Hospital Sickness Rider provides </a:t>
            </a:r>
            <a:r>
              <a:rPr lang="en-US" sz="1800" b="1" dirty="0">
                <a:latin typeface="+mn-lt"/>
              </a:rPr>
              <a:t>additional protection </a:t>
            </a:r>
            <a:r>
              <a:rPr lang="en-US" sz="1800" dirty="0">
                <a:latin typeface="+mn-lt"/>
              </a:rPr>
              <a:t>beyond accident coverage</a:t>
            </a:r>
          </a:p>
          <a:p>
            <a:pPr marL="285750" indent="-285750"/>
            <a:r>
              <a:rPr lang="en-US" sz="1800" dirty="0">
                <a:latin typeface="+mn-lt"/>
              </a:rPr>
              <a:t>Allows </a:t>
            </a:r>
            <a:r>
              <a:rPr lang="en-US" sz="1800" b="1" dirty="0">
                <a:latin typeface="+mn-lt"/>
              </a:rPr>
              <a:t>additional time </a:t>
            </a:r>
            <a:r>
              <a:rPr lang="en-US" sz="1800" dirty="0">
                <a:latin typeface="+mn-lt"/>
              </a:rPr>
              <a:t>after the initial treatment for therapy and follow-up treatment, up to 180 days (30 days for AE PRO)</a:t>
            </a:r>
          </a:p>
          <a:p>
            <a:pPr marL="285750" indent="-285750"/>
            <a:r>
              <a:rPr lang="en-US" sz="1800" dirty="0">
                <a:latin typeface="+mn-lt"/>
              </a:rPr>
              <a:t>Group AE now </a:t>
            </a:r>
            <a:r>
              <a:rPr lang="en-US" sz="1800" b="1" dirty="0">
                <a:latin typeface="+mn-lt"/>
              </a:rPr>
              <a:t>expands AE PRO benefits </a:t>
            </a:r>
            <a:r>
              <a:rPr lang="en-US" sz="1800" dirty="0">
                <a:latin typeface="+mn-lt"/>
              </a:rPr>
              <a:t>to include cranial surgery, and speech and occupational therapy</a:t>
            </a:r>
          </a:p>
          <a:p>
            <a:pPr marL="285750" indent="-285750"/>
            <a:endParaRPr lang="en-US" sz="1800" dirty="0">
              <a:latin typeface="+mn-lt"/>
            </a:endParaRPr>
          </a:p>
        </p:txBody>
      </p:sp>
      <p:sp>
        <p:nvSpPr>
          <p:cNvPr id="18" name="Text Placeholder 5">
            <a:extLst>
              <a:ext uri="{FF2B5EF4-FFF2-40B4-BE49-F238E27FC236}">
                <a16:creationId xmlns:a16="http://schemas.microsoft.com/office/drawing/2014/main" id="{92F7F7E2-8AC5-FF4A-82A0-F6BFD64B9C81}"/>
              </a:ext>
            </a:extLst>
          </p:cNvPr>
          <p:cNvSpPr txBox="1">
            <a:spLocks/>
          </p:cNvSpPr>
          <p:nvPr/>
        </p:nvSpPr>
        <p:spPr>
          <a:xfrm>
            <a:off x="1242646" y="2042815"/>
            <a:ext cx="9730154" cy="716587"/>
          </a:xfrm>
          <a:prstGeom prst="rect">
            <a:avLst/>
          </a:prstGeom>
        </p:spPr>
        <p:txBody>
          <a:bodyPr numCol="1"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n-lt"/>
              </a:rPr>
              <a:t>After conducting a review of our marketplace it was determined that the following changes would be made to Group Accident Expense to ensure that the product would be a differentiator competitively.</a:t>
            </a:r>
          </a:p>
          <a:p>
            <a:pPr marL="0" indent="0">
              <a:buNone/>
            </a:pPr>
            <a:endParaRPr lang="en-US" sz="1800" dirty="0">
              <a:latin typeface="+mn-lt"/>
            </a:endParaRPr>
          </a:p>
        </p:txBody>
      </p:sp>
    </p:spTree>
    <p:extLst>
      <p:ext uri="{BB962C8B-B14F-4D97-AF65-F5344CB8AC3E}">
        <p14:creationId xmlns:p14="http://schemas.microsoft.com/office/powerpoint/2010/main" val="223641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987780" y="808745"/>
            <a:ext cx="5157787" cy="823912"/>
          </a:xfrm>
        </p:spPr>
        <p:txBody>
          <a:bodyPr anchor="t"/>
          <a:lstStyle/>
          <a:p>
            <a:pPr algn="ctr">
              <a:spcBef>
                <a:spcPts val="400"/>
              </a:spcBef>
            </a:pPr>
            <a:r>
              <a:rPr lang="en-US" sz="3600" dirty="0">
                <a:latin typeface="+mn-lt"/>
              </a:rPr>
              <a:t>Group Accident </a:t>
            </a:r>
            <a:br>
              <a:rPr lang="en-US" sz="3600" dirty="0">
                <a:latin typeface="+mn-lt"/>
              </a:rPr>
            </a:br>
            <a:r>
              <a:rPr lang="en-US" sz="3600" dirty="0">
                <a:latin typeface="+mn-lt"/>
              </a:rPr>
              <a:t>Expense</a:t>
            </a:r>
          </a:p>
        </p:txBody>
      </p:sp>
      <p:sp>
        <p:nvSpPr>
          <p:cNvPr id="12" name="Text Placeholder 11"/>
          <p:cNvSpPr>
            <a:spLocks noGrp="1"/>
          </p:cNvSpPr>
          <p:nvPr>
            <p:ph type="body" sz="quarter" idx="3"/>
          </p:nvPr>
        </p:nvSpPr>
        <p:spPr>
          <a:xfrm>
            <a:off x="6337739" y="978678"/>
            <a:ext cx="3950860" cy="823912"/>
          </a:xfrm>
        </p:spPr>
        <p:txBody>
          <a:bodyPr anchor="t"/>
          <a:lstStyle/>
          <a:p>
            <a:pPr algn="ctr"/>
            <a:r>
              <a:rPr lang="en-US" sz="3600" dirty="0"/>
              <a:t>AE PRO</a:t>
            </a:r>
          </a:p>
        </p:txBody>
      </p:sp>
      <p:grpSp>
        <p:nvGrpSpPr>
          <p:cNvPr id="15" name="Group 14">
            <a:extLst>
              <a:ext uri="{FF2B5EF4-FFF2-40B4-BE49-F238E27FC236}">
                <a16:creationId xmlns:a16="http://schemas.microsoft.com/office/drawing/2014/main" id="{D967BC55-3D45-C140-BADC-A6D42CAA07FA}"/>
              </a:ext>
            </a:extLst>
          </p:cNvPr>
          <p:cNvGrpSpPr/>
          <p:nvPr/>
        </p:nvGrpSpPr>
        <p:grpSpPr>
          <a:xfrm>
            <a:off x="5706844" y="910345"/>
            <a:ext cx="872621" cy="803565"/>
            <a:chOff x="4856448" y="1073437"/>
            <a:chExt cx="872621" cy="803565"/>
          </a:xfrm>
        </p:grpSpPr>
        <p:sp>
          <p:nvSpPr>
            <p:cNvPr id="7" name="Oval 6">
              <a:extLst>
                <a:ext uri="{FF2B5EF4-FFF2-40B4-BE49-F238E27FC236}">
                  <a16:creationId xmlns:a16="http://schemas.microsoft.com/office/drawing/2014/main" id="{AE8CFDD7-AA6C-A54E-A2E5-40EA03B827B9}"/>
                </a:ext>
              </a:extLst>
            </p:cNvPr>
            <p:cNvSpPr/>
            <p:nvPr/>
          </p:nvSpPr>
          <p:spPr>
            <a:xfrm>
              <a:off x="4856448" y="1073437"/>
              <a:ext cx="803565" cy="803565"/>
            </a:xfrm>
            <a:prstGeom prst="ellipse">
              <a:avLst/>
            </a:prstGeom>
            <a:solidFill>
              <a:srgbClr val="35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8" name="TextBox 7">
              <a:extLst>
                <a:ext uri="{FF2B5EF4-FFF2-40B4-BE49-F238E27FC236}">
                  <a16:creationId xmlns:a16="http://schemas.microsoft.com/office/drawing/2014/main" id="{20109FDC-AFF1-C848-9577-9064FE4D31BA}"/>
                </a:ext>
              </a:extLst>
            </p:cNvPr>
            <p:cNvSpPr txBox="1"/>
            <p:nvPr/>
          </p:nvSpPr>
          <p:spPr>
            <a:xfrm>
              <a:off x="4969813" y="1117746"/>
              <a:ext cx="759256" cy="759256"/>
            </a:xfrm>
            <a:prstGeom prst="rect">
              <a:avLst/>
            </a:prstGeom>
          </p:spPr>
          <p:txBody>
            <a:bodyPr wrap="none" rtlCol="0">
              <a:noAutofit/>
            </a:bodyPr>
            <a:lstStyle/>
            <a:p>
              <a:pPr algn="r"/>
              <a:r>
                <a:rPr lang="en-US" sz="4000" b="1" dirty="0">
                  <a:solidFill>
                    <a:schemeClr val="bg1"/>
                  </a:solidFill>
                </a:rPr>
                <a:t>Vs.</a:t>
              </a:r>
            </a:p>
            <a:p>
              <a:pPr algn="r"/>
              <a:endParaRPr lang="en-US" sz="4000" b="1" dirty="0">
                <a:solidFill>
                  <a:srgbClr val="AB2C29"/>
                </a:solidFill>
              </a:endParaRPr>
            </a:p>
          </p:txBody>
        </p:sp>
      </p:grpSp>
      <p:sp>
        <p:nvSpPr>
          <p:cNvPr id="16" name="TextBox 15">
            <a:extLst>
              <a:ext uri="{FF2B5EF4-FFF2-40B4-BE49-F238E27FC236}">
                <a16:creationId xmlns:a16="http://schemas.microsoft.com/office/drawing/2014/main" id="{A7FAC2EB-FC72-204F-A8AD-624F52564928}"/>
              </a:ext>
            </a:extLst>
          </p:cNvPr>
          <p:cNvSpPr txBox="1"/>
          <p:nvPr/>
        </p:nvSpPr>
        <p:spPr>
          <a:xfrm>
            <a:off x="8192655" y="-46182"/>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7" name="TextBox 16">
            <a:extLst>
              <a:ext uri="{FF2B5EF4-FFF2-40B4-BE49-F238E27FC236}">
                <a16:creationId xmlns:a16="http://schemas.microsoft.com/office/drawing/2014/main" id="{AE8D34CD-FCF1-E44D-AB4E-525A7AB4E84E}"/>
              </a:ext>
            </a:extLst>
          </p:cNvPr>
          <p:cNvSpPr txBox="1"/>
          <p:nvPr/>
        </p:nvSpPr>
        <p:spPr>
          <a:xfrm>
            <a:off x="7823200" y="-129309"/>
            <a:ext cx="0" cy="0"/>
          </a:xfrm>
          <a:prstGeom prst="rect">
            <a:avLst/>
          </a:prstGeom>
        </p:spPr>
        <p:txBody>
          <a:bodyPr wrap="none" rtlCol="0">
            <a:normAutofit fontScale="25000" lnSpcReduction="20000"/>
          </a:bodyPr>
          <a:lstStyle/>
          <a:p>
            <a:pPr algn="r"/>
            <a:endParaRPr lang="en-US" sz="4800" b="1" dirty="0">
              <a:solidFill>
                <a:srgbClr val="AB2C29"/>
              </a:solidFill>
            </a:endParaRPr>
          </a:p>
        </p:txBody>
      </p:sp>
      <p:sp>
        <p:nvSpPr>
          <p:cNvPr id="14" name="Text Placeholder 5">
            <a:extLst>
              <a:ext uri="{FF2B5EF4-FFF2-40B4-BE49-F238E27FC236}">
                <a16:creationId xmlns:a16="http://schemas.microsoft.com/office/drawing/2014/main" id="{4CB6F73F-6790-3E44-AEA9-4A3AB7FC796E}"/>
              </a:ext>
            </a:extLst>
          </p:cNvPr>
          <p:cNvSpPr txBox="1">
            <a:spLocks/>
          </p:cNvSpPr>
          <p:nvPr/>
        </p:nvSpPr>
        <p:spPr>
          <a:xfrm>
            <a:off x="987570" y="2759402"/>
            <a:ext cx="10700338" cy="3195922"/>
          </a:xfrm>
          <a:prstGeom prst="rect">
            <a:avLst/>
          </a:prstGeom>
        </p:spPr>
        <p:txBody>
          <a:bodyPr numCol="3"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600" dirty="0">
                <a:latin typeface="+mn-lt"/>
              </a:rPr>
              <a:t>Telemedicine Treatment</a:t>
            </a:r>
          </a:p>
          <a:p>
            <a:pPr marL="285750" indent="-285750"/>
            <a:r>
              <a:rPr lang="en-US" sz="1600" dirty="0">
                <a:latin typeface="+mn-lt"/>
              </a:rPr>
              <a:t>X-Rays</a:t>
            </a:r>
          </a:p>
          <a:p>
            <a:pPr marL="285750" indent="-285750"/>
            <a:r>
              <a:rPr lang="en-US" sz="1600" dirty="0">
                <a:latin typeface="+mn-lt"/>
              </a:rPr>
              <a:t>Emergency Room Observation Unit</a:t>
            </a:r>
          </a:p>
          <a:p>
            <a:pPr marL="285750" indent="-285750"/>
            <a:r>
              <a:rPr lang="en-US" sz="1600" dirty="0">
                <a:latin typeface="+mn-lt"/>
              </a:rPr>
              <a:t>Chiropractic/Acupuncture Treatment</a:t>
            </a:r>
          </a:p>
          <a:p>
            <a:pPr marL="285750" indent="-285750"/>
            <a:r>
              <a:rPr lang="en-US" sz="1600" dirty="0">
                <a:latin typeface="+mn-lt"/>
              </a:rPr>
              <a:t>Epidural Pain Management</a:t>
            </a:r>
          </a:p>
          <a:p>
            <a:pPr marL="285750" indent="-285750"/>
            <a:r>
              <a:rPr lang="en-US" sz="1600" dirty="0">
                <a:latin typeface="+mn-lt"/>
              </a:rPr>
              <a:t>Prescription Medication</a:t>
            </a:r>
          </a:p>
          <a:p>
            <a:pPr marL="285750" indent="-285750"/>
            <a:r>
              <a:rPr lang="en-US" sz="1600" dirty="0">
                <a:latin typeface="+mn-lt"/>
              </a:rPr>
              <a:t>Medical Supplies</a:t>
            </a:r>
          </a:p>
          <a:p>
            <a:pPr marL="285750" indent="-285750"/>
            <a:r>
              <a:rPr lang="en-US" sz="1600" dirty="0">
                <a:latin typeface="+mn-lt"/>
              </a:rPr>
              <a:t>Residence/Vehicle Modification</a:t>
            </a:r>
            <a:br>
              <a:rPr lang="en-US" sz="1600" dirty="0">
                <a:latin typeface="+mn-lt"/>
              </a:rPr>
            </a:br>
            <a:endParaRPr lang="en-US" sz="1600" dirty="0">
              <a:latin typeface="+mn-lt"/>
            </a:endParaRPr>
          </a:p>
          <a:p>
            <a:pPr marL="285750" indent="-285750"/>
            <a:r>
              <a:rPr lang="en-US" sz="1600" dirty="0">
                <a:latin typeface="+mn-lt"/>
              </a:rPr>
              <a:t>Rehab Unit</a:t>
            </a:r>
          </a:p>
          <a:p>
            <a:pPr marL="285750" indent="-285750"/>
            <a:r>
              <a:rPr lang="en-US" sz="1600" dirty="0">
                <a:latin typeface="+mn-lt"/>
              </a:rPr>
              <a:t>Hospital Confinement – Child Care</a:t>
            </a:r>
          </a:p>
          <a:p>
            <a:pPr marL="285750" indent="-285750"/>
            <a:r>
              <a:rPr lang="en-US" sz="1600" dirty="0">
                <a:latin typeface="+mn-lt"/>
              </a:rPr>
              <a:t>Child Organized Sport</a:t>
            </a:r>
          </a:p>
          <a:p>
            <a:pPr marL="285750" indent="-285750"/>
            <a:r>
              <a:rPr lang="en-US" sz="1600" dirty="0">
                <a:latin typeface="+mn-lt"/>
              </a:rPr>
              <a:t>Coma</a:t>
            </a:r>
          </a:p>
          <a:p>
            <a:pPr marL="285750" indent="-285750"/>
            <a:r>
              <a:rPr lang="en-US" sz="1600" dirty="0">
                <a:latin typeface="+mn-lt"/>
              </a:rPr>
              <a:t>Concussion</a:t>
            </a:r>
          </a:p>
          <a:p>
            <a:pPr marL="285750" indent="-285750"/>
            <a:r>
              <a:rPr lang="en-US" sz="1600" dirty="0">
                <a:latin typeface="+mn-lt"/>
              </a:rPr>
              <a:t>Ear Injury</a:t>
            </a:r>
          </a:p>
          <a:p>
            <a:pPr marL="285750" indent="-285750"/>
            <a:r>
              <a:rPr lang="en-US" sz="1600" dirty="0">
                <a:latin typeface="+mn-lt"/>
              </a:rPr>
              <a:t>Occupational HIV</a:t>
            </a:r>
          </a:p>
          <a:p>
            <a:pPr marL="285750" indent="-285750"/>
            <a:r>
              <a:rPr lang="en-US" sz="1600" dirty="0">
                <a:latin typeface="+mn-lt"/>
              </a:rPr>
              <a:t>Paralysis</a:t>
            </a:r>
          </a:p>
          <a:p>
            <a:pPr marL="285750" indent="-285750"/>
            <a:r>
              <a:rPr lang="en-US" sz="1600" dirty="0">
                <a:latin typeface="+mn-lt"/>
              </a:rPr>
              <a:t>Poisoning</a:t>
            </a:r>
          </a:p>
          <a:p>
            <a:pPr marL="285750" indent="-285750"/>
            <a:r>
              <a:rPr lang="en-US" sz="1600" dirty="0">
                <a:latin typeface="+mn-lt"/>
              </a:rPr>
              <a:t>PTSD</a:t>
            </a:r>
          </a:p>
          <a:p>
            <a:pPr marL="285750" indent="-285750"/>
            <a:r>
              <a:rPr lang="en-US" sz="1600" dirty="0">
                <a:latin typeface="+mn-lt"/>
              </a:rPr>
              <a:t>Traumatic Brain Injury</a:t>
            </a:r>
          </a:p>
          <a:p>
            <a:pPr marL="285750" indent="-285750"/>
            <a:r>
              <a:rPr lang="en-US" sz="1600" dirty="0">
                <a:latin typeface="+mn-lt"/>
              </a:rPr>
              <a:t>Hernia Surgery</a:t>
            </a:r>
          </a:p>
          <a:p>
            <a:pPr marL="285750" indent="-285750"/>
            <a:r>
              <a:rPr lang="en-US" sz="1600" dirty="0">
                <a:latin typeface="+mn-lt"/>
              </a:rPr>
              <a:t>Miscellaneous Outpatient Surgery</a:t>
            </a:r>
          </a:p>
          <a:p>
            <a:pPr marL="285750" indent="-285750"/>
            <a:r>
              <a:rPr lang="en-US" sz="1600" dirty="0">
                <a:latin typeface="+mn-lt"/>
              </a:rPr>
              <a:t>Anesthesia</a:t>
            </a:r>
          </a:p>
          <a:p>
            <a:pPr marL="285750" indent="-285750"/>
            <a:r>
              <a:rPr lang="en-US" sz="1600" dirty="0">
                <a:latin typeface="+mn-lt"/>
              </a:rPr>
              <a:t>Accidental Death – Seatbelt</a:t>
            </a:r>
          </a:p>
          <a:p>
            <a:pPr marL="285750" indent="-285750"/>
            <a:r>
              <a:rPr lang="en-US" sz="1600" dirty="0">
                <a:latin typeface="+mn-lt"/>
              </a:rPr>
              <a:t>Accidental Death – Children Education</a:t>
            </a:r>
          </a:p>
          <a:p>
            <a:pPr marL="285750" indent="-285750"/>
            <a:endParaRPr lang="en-US" sz="1600" dirty="0">
              <a:latin typeface="+mn-lt"/>
            </a:endParaRPr>
          </a:p>
          <a:p>
            <a:pPr marL="285750" indent="-285750"/>
            <a:endParaRPr lang="en-US" sz="1600" dirty="0">
              <a:latin typeface="+mn-lt"/>
            </a:endParaRPr>
          </a:p>
        </p:txBody>
      </p:sp>
      <p:sp>
        <p:nvSpPr>
          <p:cNvPr id="18" name="Text Placeholder 5">
            <a:extLst>
              <a:ext uri="{FF2B5EF4-FFF2-40B4-BE49-F238E27FC236}">
                <a16:creationId xmlns:a16="http://schemas.microsoft.com/office/drawing/2014/main" id="{92F7F7E2-8AC5-FF4A-82A0-F6BFD64B9C81}"/>
              </a:ext>
            </a:extLst>
          </p:cNvPr>
          <p:cNvSpPr txBox="1">
            <a:spLocks/>
          </p:cNvSpPr>
          <p:nvPr/>
        </p:nvSpPr>
        <p:spPr>
          <a:xfrm>
            <a:off x="3614436" y="2042815"/>
            <a:ext cx="6835974" cy="1140291"/>
          </a:xfrm>
          <a:prstGeom prst="rect">
            <a:avLst/>
          </a:prstGeom>
        </p:spPr>
        <p:txBody>
          <a:bodyPr numCol="1"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n-lt"/>
              </a:rPr>
              <a:t>We’ve enhanced our Group Accident Expense plan to include 24 additional benefits that Accident Expense PRO did not include.</a:t>
            </a:r>
          </a:p>
          <a:p>
            <a:pPr marL="0" indent="0">
              <a:buNone/>
            </a:pPr>
            <a:endParaRPr lang="en-US" sz="1800" dirty="0">
              <a:latin typeface="+mn-lt"/>
            </a:endParaRPr>
          </a:p>
        </p:txBody>
      </p:sp>
      <p:sp>
        <p:nvSpPr>
          <p:cNvPr id="2" name="TextBox 1">
            <a:extLst>
              <a:ext uri="{FF2B5EF4-FFF2-40B4-BE49-F238E27FC236}">
                <a16:creationId xmlns:a16="http://schemas.microsoft.com/office/drawing/2014/main" id="{D6CB3729-8779-2940-884E-D6BE215D24BD}"/>
              </a:ext>
            </a:extLst>
          </p:cNvPr>
          <p:cNvSpPr txBox="1"/>
          <p:nvPr/>
        </p:nvSpPr>
        <p:spPr>
          <a:xfrm>
            <a:off x="988467" y="2134632"/>
            <a:ext cx="2836984" cy="572090"/>
          </a:xfrm>
          <a:prstGeom prst="rect">
            <a:avLst/>
          </a:prstGeom>
        </p:spPr>
        <p:txBody>
          <a:bodyPr wrap="square" rtlCol="0">
            <a:normAutofit fontScale="55000" lnSpcReduction="20000"/>
          </a:bodyPr>
          <a:lstStyle/>
          <a:p>
            <a:r>
              <a:rPr lang="en-US" sz="4800" b="1" dirty="0">
                <a:solidFill>
                  <a:srgbClr val="AB2C29"/>
                </a:solidFill>
              </a:rPr>
              <a:t>Featured Benefits</a:t>
            </a:r>
          </a:p>
        </p:txBody>
      </p:sp>
      <p:sp>
        <p:nvSpPr>
          <p:cNvPr id="13" name="Text Placeholder 5">
            <a:extLst>
              <a:ext uri="{FF2B5EF4-FFF2-40B4-BE49-F238E27FC236}">
                <a16:creationId xmlns:a16="http://schemas.microsoft.com/office/drawing/2014/main" id="{0B44A993-7428-9242-9E4C-1D031B45E453}"/>
              </a:ext>
            </a:extLst>
          </p:cNvPr>
          <p:cNvSpPr txBox="1">
            <a:spLocks/>
          </p:cNvSpPr>
          <p:nvPr/>
        </p:nvSpPr>
        <p:spPr>
          <a:xfrm>
            <a:off x="987570" y="5917460"/>
            <a:ext cx="6835974" cy="1036628"/>
          </a:xfrm>
          <a:prstGeom prst="rect">
            <a:avLst/>
          </a:prstGeom>
        </p:spPr>
        <p:txBody>
          <a:bodyPr numCol="1" spcCol="4572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dirty="0">
                <a:solidFill>
                  <a:srgbClr val="C00000"/>
                </a:solidFill>
                <a:latin typeface="+mj-lt"/>
              </a:rPr>
              <a:t>All benefits listed were not previously provided by Accident Expense PRO.</a:t>
            </a:r>
          </a:p>
        </p:txBody>
      </p:sp>
    </p:spTree>
    <p:extLst>
      <p:ext uri="{BB962C8B-B14F-4D97-AF65-F5344CB8AC3E}">
        <p14:creationId xmlns:p14="http://schemas.microsoft.com/office/powerpoint/2010/main" val="32125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0AB59B-D596-5441-BAD1-1C973F375F9C}"/>
              </a:ext>
            </a:extLst>
          </p:cNvPr>
          <p:cNvSpPr>
            <a:spLocks noGrp="1"/>
          </p:cNvSpPr>
          <p:nvPr>
            <p:ph type="body" sz="quarter" idx="10"/>
          </p:nvPr>
        </p:nvSpPr>
        <p:spPr/>
        <p:txBody>
          <a:bodyPr/>
          <a:lstStyle/>
          <a:p>
            <a:r>
              <a:rPr lang="en-US" sz="5400" dirty="0">
                <a:latin typeface="+mn-lt"/>
              </a:rPr>
              <a:t>How It Works</a:t>
            </a:r>
          </a:p>
        </p:txBody>
      </p:sp>
      <p:sp>
        <p:nvSpPr>
          <p:cNvPr id="4" name="Text Placeholder 3">
            <a:extLst>
              <a:ext uri="{FF2B5EF4-FFF2-40B4-BE49-F238E27FC236}">
                <a16:creationId xmlns:a16="http://schemas.microsoft.com/office/drawing/2014/main" id="{6BCCB867-F8C1-DF46-A527-A837CF35FB8A}"/>
              </a:ext>
            </a:extLst>
          </p:cNvPr>
          <p:cNvSpPr>
            <a:spLocks noGrp="1"/>
          </p:cNvSpPr>
          <p:nvPr>
            <p:ph type="body" sz="quarter" idx="12"/>
          </p:nvPr>
        </p:nvSpPr>
        <p:spPr>
          <a:xfrm>
            <a:off x="1588405" y="3273936"/>
            <a:ext cx="2457122" cy="704620"/>
          </a:xfrm>
        </p:spPr>
        <p:txBody>
          <a:bodyPr/>
          <a:lstStyle/>
          <a:p>
            <a:r>
              <a:rPr lang="en-US" sz="1800" i="0" dirty="0">
                <a:latin typeface="+mj-lt"/>
              </a:rPr>
              <a:t>You’re admitted to the hospital for a covered accident.</a:t>
            </a:r>
          </a:p>
          <a:p>
            <a:endParaRPr lang="en-US" sz="1800" i="0" dirty="0">
              <a:latin typeface="+mj-lt"/>
            </a:endParaRPr>
          </a:p>
        </p:txBody>
      </p:sp>
      <p:sp>
        <p:nvSpPr>
          <p:cNvPr id="9" name="TextBox 8"/>
          <p:cNvSpPr txBox="1"/>
          <p:nvPr/>
        </p:nvSpPr>
        <p:spPr>
          <a:xfrm>
            <a:off x="1358020" y="2005793"/>
            <a:ext cx="9506137" cy="805218"/>
          </a:xfrm>
          <a:prstGeom prst="rect">
            <a:avLst/>
          </a:prstGeom>
        </p:spPr>
        <p:txBody>
          <a:bodyPr wrap="square" rtlCol="0">
            <a:normAutofit/>
          </a:bodyPr>
          <a:lstStyle/>
          <a:p>
            <a:pPr algn="ctr"/>
            <a:r>
              <a:rPr lang="en-US" sz="2400" dirty="0">
                <a:solidFill>
                  <a:srgbClr val="AB2C29"/>
                </a:solidFill>
              </a:rPr>
              <a:t>Helps </a:t>
            </a:r>
            <a:r>
              <a:rPr lang="en-US" sz="2400" b="1" dirty="0">
                <a:solidFill>
                  <a:srgbClr val="AB2C29"/>
                </a:solidFill>
              </a:rPr>
              <a:t>offset out-of-pocket costs </a:t>
            </a:r>
            <a:r>
              <a:rPr lang="en-US" sz="2400" dirty="0">
                <a:solidFill>
                  <a:srgbClr val="AB2C29"/>
                </a:solidFill>
              </a:rPr>
              <a:t>related to a covered accident.</a:t>
            </a:r>
          </a:p>
          <a:p>
            <a:pPr algn="ctr"/>
            <a:endParaRPr lang="en-US" sz="2600" dirty="0">
              <a:solidFill>
                <a:srgbClr val="AB2C29"/>
              </a:solidFill>
            </a:endParaRPr>
          </a:p>
        </p:txBody>
      </p:sp>
      <p:sp>
        <p:nvSpPr>
          <p:cNvPr id="10" name="Text Placeholder 9"/>
          <p:cNvSpPr>
            <a:spLocks noGrp="1"/>
          </p:cNvSpPr>
          <p:nvPr>
            <p:ph type="body" sz="quarter" idx="13"/>
          </p:nvPr>
        </p:nvSpPr>
        <p:spPr>
          <a:xfrm>
            <a:off x="5199014" y="2948430"/>
            <a:ext cx="2083171" cy="287338"/>
          </a:xfrm>
        </p:spPr>
        <p:txBody>
          <a:bodyPr/>
          <a:lstStyle/>
          <a:p>
            <a:r>
              <a:rPr lang="en-US" dirty="0">
                <a:latin typeface="+mn-lt"/>
              </a:rPr>
              <a:t>Submit a Claim</a:t>
            </a:r>
          </a:p>
        </p:txBody>
      </p:sp>
      <p:sp>
        <p:nvSpPr>
          <p:cNvPr id="11" name="Text Placeholder 10"/>
          <p:cNvSpPr>
            <a:spLocks noGrp="1"/>
          </p:cNvSpPr>
          <p:nvPr>
            <p:ph type="body" sz="quarter" idx="11"/>
          </p:nvPr>
        </p:nvSpPr>
        <p:spPr>
          <a:xfrm>
            <a:off x="1588522" y="2920412"/>
            <a:ext cx="2287587" cy="287338"/>
          </a:xfrm>
        </p:spPr>
        <p:txBody>
          <a:bodyPr/>
          <a:lstStyle/>
          <a:p>
            <a:r>
              <a:rPr lang="en-US" dirty="0">
                <a:latin typeface="+mn-lt"/>
              </a:rPr>
              <a:t>Go to Hospital</a:t>
            </a:r>
          </a:p>
        </p:txBody>
      </p:sp>
      <p:sp>
        <p:nvSpPr>
          <p:cNvPr id="12" name="Text Placeholder 11"/>
          <p:cNvSpPr>
            <a:spLocks noGrp="1"/>
          </p:cNvSpPr>
          <p:nvPr>
            <p:ph type="body" sz="quarter" idx="15"/>
          </p:nvPr>
        </p:nvSpPr>
        <p:spPr>
          <a:xfrm>
            <a:off x="8164696" y="2942679"/>
            <a:ext cx="1934066" cy="287338"/>
          </a:xfrm>
        </p:spPr>
        <p:txBody>
          <a:bodyPr/>
          <a:lstStyle/>
          <a:p>
            <a:r>
              <a:rPr lang="en-US" dirty="0">
                <a:latin typeface="+mn-lt"/>
              </a:rPr>
              <a:t>Get Paid</a:t>
            </a:r>
          </a:p>
        </p:txBody>
      </p:sp>
      <p:sp>
        <p:nvSpPr>
          <p:cNvPr id="16" name="Text Placeholder 3">
            <a:extLst>
              <a:ext uri="{FF2B5EF4-FFF2-40B4-BE49-F238E27FC236}">
                <a16:creationId xmlns:a16="http://schemas.microsoft.com/office/drawing/2014/main" id="{DCC67C5C-2863-4747-8EC2-C5F8837C43E9}"/>
              </a:ext>
            </a:extLst>
          </p:cNvPr>
          <p:cNvSpPr txBox="1">
            <a:spLocks/>
          </p:cNvSpPr>
          <p:nvPr/>
        </p:nvSpPr>
        <p:spPr>
          <a:xfrm>
            <a:off x="5201652" y="3273936"/>
            <a:ext cx="2466633"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0" dirty="0">
                <a:latin typeface="+mj-lt"/>
              </a:rPr>
              <a:t>You’re released from the hospital and you submit a claim to </a:t>
            </a:r>
            <a:r>
              <a:rPr lang="en-US" sz="1800" i="0" dirty="0" err="1">
                <a:latin typeface="+mj-lt"/>
              </a:rPr>
              <a:t>Assurity</a:t>
            </a:r>
            <a:r>
              <a:rPr lang="en-US" sz="1800" i="0" dirty="0">
                <a:latin typeface="+mj-lt"/>
              </a:rPr>
              <a:t>.</a:t>
            </a:r>
          </a:p>
        </p:txBody>
      </p:sp>
      <p:sp>
        <p:nvSpPr>
          <p:cNvPr id="17" name="Text Placeholder 3">
            <a:extLst>
              <a:ext uri="{FF2B5EF4-FFF2-40B4-BE49-F238E27FC236}">
                <a16:creationId xmlns:a16="http://schemas.microsoft.com/office/drawing/2014/main" id="{C2763F51-5DBD-604B-B6A5-6F9690AF0297}"/>
              </a:ext>
            </a:extLst>
          </p:cNvPr>
          <p:cNvSpPr txBox="1">
            <a:spLocks/>
          </p:cNvSpPr>
          <p:nvPr/>
        </p:nvSpPr>
        <p:spPr>
          <a:xfrm>
            <a:off x="8164696" y="3273936"/>
            <a:ext cx="2457122" cy="704620"/>
          </a:xfrm>
          <a:prstGeom prst="rect">
            <a:avLst/>
          </a:prstGeom>
        </p:spPr>
        <p:txBody>
          <a:bodyPr/>
          <a:lstStyle>
            <a:lvl1pPr marL="0" indent="0" algn="l" defTabSz="914400" rtl="0" eaLnBrk="1" latinLnBrk="0" hangingPunct="1">
              <a:lnSpc>
                <a:spcPct val="90000"/>
              </a:lnSpc>
              <a:spcBef>
                <a:spcPts val="400"/>
              </a:spcBef>
              <a:buFont typeface="Arial" panose="020B0604020202020204" pitchFamily="34" charset="0"/>
              <a:buNone/>
              <a:defRPr sz="1400" b="0" i="1" kern="1200">
                <a:solidFill>
                  <a:schemeClr val="bg1"/>
                </a:solidFill>
                <a:latin typeface="Amsi Pro" panose="020B0A06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msi Pro" panose="020B0A06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msi Pro" panose="020B0A06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msi Pro" panose="020B0A06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0" dirty="0" err="1">
                <a:latin typeface="+mj-lt"/>
              </a:rPr>
              <a:t>Assurity</a:t>
            </a:r>
            <a:r>
              <a:rPr lang="en-US" sz="1800" i="0" dirty="0">
                <a:latin typeface="+mj-lt"/>
              </a:rPr>
              <a:t>  pays benefits directly to you based on the coverage selected.</a:t>
            </a:r>
          </a:p>
        </p:txBody>
      </p:sp>
    </p:spTree>
    <p:extLst>
      <p:ext uri="{BB962C8B-B14F-4D97-AF65-F5344CB8AC3E}">
        <p14:creationId xmlns:p14="http://schemas.microsoft.com/office/powerpoint/2010/main" val="295374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91FE-BB44-0949-9E50-6B0CDD06BCB2}"/>
              </a:ext>
            </a:extLst>
          </p:cNvPr>
          <p:cNvSpPr>
            <a:spLocks noGrp="1"/>
          </p:cNvSpPr>
          <p:nvPr>
            <p:ph type="ctrTitle"/>
          </p:nvPr>
        </p:nvSpPr>
        <p:spPr>
          <a:xfrm>
            <a:off x="1524000" y="1427163"/>
            <a:ext cx="9144000" cy="2387600"/>
          </a:xfrm>
        </p:spPr>
        <p:txBody>
          <a:bodyPr/>
          <a:lstStyle/>
          <a:p>
            <a:r>
              <a:rPr lang="en-US" sz="6600" dirty="0">
                <a:latin typeface="+mn-lt"/>
              </a:rPr>
              <a:t>Questions?</a:t>
            </a:r>
          </a:p>
        </p:txBody>
      </p:sp>
    </p:spTree>
    <p:extLst>
      <p:ext uri="{BB962C8B-B14F-4D97-AF65-F5344CB8AC3E}">
        <p14:creationId xmlns:p14="http://schemas.microsoft.com/office/powerpoint/2010/main" val="114130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991" y="3827865"/>
            <a:ext cx="10153934" cy="1173707"/>
          </a:xfrm>
          <a:prstGeom prst="rect">
            <a:avLst/>
          </a:prstGeom>
        </p:spPr>
        <p:txBody>
          <a:bodyPr wrap="square" rtlCol="0">
            <a:normAutofit/>
          </a:bodyPr>
          <a:lstStyle/>
          <a:p>
            <a:pPr algn="r"/>
            <a:endParaRPr lang="en-US" sz="4800" b="1" dirty="0">
              <a:solidFill>
                <a:srgbClr val="AB2C29"/>
              </a:solidFill>
            </a:endParaRPr>
          </a:p>
        </p:txBody>
      </p:sp>
      <p:sp>
        <p:nvSpPr>
          <p:cNvPr id="3" name="Rectangle 2"/>
          <p:cNvSpPr/>
          <p:nvPr/>
        </p:nvSpPr>
        <p:spPr>
          <a:xfrm>
            <a:off x="968991" y="2924080"/>
            <a:ext cx="10556070" cy="4154984"/>
          </a:xfrm>
          <a:prstGeom prst="rect">
            <a:avLst/>
          </a:prstGeom>
        </p:spPr>
        <p:txBody>
          <a:bodyPr wrap="square">
            <a:spAutoFit/>
          </a:bodyPr>
          <a:lstStyle/>
          <a:p>
            <a:r>
              <a:rPr lang="en-US" sz="1100" kern="1100" spc="-20" dirty="0">
                <a:solidFill>
                  <a:srgbClr val="929292"/>
                </a:solidFill>
                <a:latin typeface="+mj-lt"/>
                <a:ea typeface="DotumChe" panose="020B0609000101010101" pitchFamily="49" charset="-127"/>
                <a:cs typeface="Arial Narrow" panose="020B0604020202020204" pitchFamily="34" charset="0"/>
              </a:rPr>
              <a:t>FOR PRODUCER USE ONLY. NOT FOR USE WITH THE GENERAL PUBLIC. NOT AVAILABLE IN NEW YORK.</a:t>
            </a:r>
            <a:br>
              <a:rPr lang="en-US" sz="1100" kern="1100" spc="-20" dirty="0">
                <a:solidFill>
                  <a:srgbClr val="929292"/>
                </a:solidFill>
                <a:latin typeface="+mj-lt"/>
                <a:ea typeface="DotumChe" panose="020B0609000101010101" pitchFamily="49" charset="-127"/>
                <a:cs typeface="Arial Narrow" panose="020B0604020202020204" pitchFamily="34" charset="0"/>
              </a:rPr>
            </a:br>
            <a:r>
              <a:rPr lang="en-US" sz="1100" kern="1100" spc="-20" dirty="0">
                <a:solidFill>
                  <a:srgbClr val="929292"/>
                </a:solidFill>
                <a:latin typeface="+mj-lt"/>
                <a:ea typeface="DotumChe" panose="020B0609000101010101" pitchFamily="49" charset="-127"/>
                <a:cs typeface="Arial Narrow" panose="020B0604020202020204" pitchFamily="34" charset="0"/>
              </a:rPr>
              <a:t>Group Accident Expense provides limited benefit coverage and may contain reductions of benefits, limitations and exclusions. The description of benefits is intended only to highlight the insured employee’s benefits and should not be relied upon to fully determine coverage. If this description conflicts in any way with the terms of the policy/certificate, the terms of the policy/certificate prevail. For complete benefit descriptions and conditions, see the policy/certificate.</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sz="1100" kern="1100" spc="-20" dirty="0">
                <a:solidFill>
                  <a:srgbClr val="929292"/>
                </a:solidFill>
                <a:latin typeface="+mj-lt"/>
                <a:ea typeface="DotumChe" panose="020B0609000101010101" pitchFamily="49" charset="-127"/>
                <a:cs typeface="Arial Narrow" panose="020B0604020202020204" pitchFamily="34" charset="0"/>
              </a:rPr>
              <a:t>Circular 230 Disclosure:  Any U.S. tax information contained in this communication is not intended or written to be used, and cannot be used, for the purpose of (</a:t>
            </a:r>
            <a:r>
              <a:rPr lang="en-US" sz="1100" kern="1100" spc="-20" dirty="0" err="1">
                <a:solidFill>
                  <a:srgbClr val="929292"/>
                </a:solidFill>
                <a:latin typeface="+mj-lt"/>
                <a:ea typeface="DotumChe" panose="020B0609000101010101" pitchFamily="49" charset="-127"/>
                <a:cs typeface="Arial Narrow" panose="020B0604020202020204" pitchFamily="34" charset="0"/>
              </a:rPr>
              <a:t>i</a:t>
            </a:r>
            <a:r>
              <a:rPr lang="en-US" sz="1100" kern="1100" spc="-20" dirty="0">
                <a:solidFill>
                  <a:srgbClr val="929292"/>
                </a:solidFill>
                <a:latin typeface="+mj-lt"/>
                <a:ea typeface="DotumChe" panose="020B0609000101010101" pitchFamily="49" charset="-127"/>
                <a:cs typeface="Arial Narrow" panose="020B0604020202020204" pitchFamily="34" charset="0"/>
              </a:rPr>
              <a:t>) avoiding penalties under the Internal Revenue Code, or (ii) promoting, marketing or recommending to another party any matters addressed herein.  </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sz="1100" kern="1100" spc="-20" dirty="0">
                <a:solidFill>
                  <a:srgbClr val="929292"/>
                </a:solidFill>
                <a:latin typeface="+mj-lt"/>
                <a:ea typeface="DotumChe" panose="020B0609000101010101" pitchFamily="49" charset="-127"/>
                <a:cs typeface="Arial Narrow" panose="020B0604020202020204" pitchFamily="34" charset="0"/>
              </a:rPr>
              <a:t>This material is CONFIDENTIAL Any other use of this information such as for the solicitation of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insurance policies is NOT authorized by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The policy descriptions of companies other than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referenced in this material were not furnished by those companies and may not relate to the most current version of the policy. This comparison provides a very brief description of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Assurity’s</a:t>
            </a:r>
            <a:r>
              <a:rPr lang="en-US" sz="1100" kern="1100" spc="-20" dirty="0">
                <a:solidFill>
                  <a:srgbClr val="929292"/>
                </a:solidFill>
                <a:latin typeface="+mj-lt"/>
                <a:ea typeface="DotumChe" panose="020B0609000101010101" pitchFamily="49" charset="-127"/>
                <a:cs typeface="Arial Narrow" panose="020B0604020202020204" pitchFamily="34" charset="0"/>
              </a:rPr>
              <a:t> interpretation of some of the important features of these products; only actual policies can provide detailed and exact information. This is not a full policy description and does not address state variations. Refer to the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policy for complete details, limitations and exclusions.</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sz="1100" kern="1100" spc="-20" dirty="0">
                <a:solidFill>
                  <a:srgbClr val="929292"/>
                </a:solidFill>
                <a:latin typeface="+mj-lt"/>
                <a:ea typeface="DotumChe" panose="020B0609000101010101" pitchFamily="49" charset="-127"/>
                <a:cs typeface="Arial Narrow" panose="020B0604020202020204" pitchFamily="34" charset="0"/>
              </a:rPr>
              <a:t>Policy/Certificate Form Nos. G H1708 and G H1708C and Certificate Rider Form Nos. R G1709C, R G1710C, R G1711C and R G1712C underwritten by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Lincoln, NE.</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is a marketing name for the mutual holding company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Group, Inc. and its subsidiaries. Those subsidiaries include but are not limited to: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and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of New York. Insurance products and services are offered by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in all states except New York. In New York, insurance products and services are offered by </a:t>
            </a:r>
            <a:r>
              <a:rPr lang="en-US" sz="1100" kern="1100" spc="-20" dirty="0" err="1">
                <a:solidFill>
                  <a:srgbClr val="929292"/>
                </a:solidFill>
                <a:latin typeface="+mj-lt"/>
                <a:ea typeface="DotumChe" panose="020B0609000101010101" pitchFamily="49" charset="-127"/>
                <a:cs typeface="Arial Narrow" panose="020B0604020202020204" pitchFamily="34" charset="0"/>
              </a:rPr>
              <a:t>Assurity</a:t>
            </a:r>
            <a:r>
              <a:rPr lang="en-US" sz="1100" kern="1100" spc="-20" dirty="0">
                <a:solidFill>
                  <a:srgbClr val="929292"/>
                </a:solidFill>
                <a:latin typeface="+mj-lt"/>
                <a:ea typeface="DotumChe" panose="020B0609000101010101" pitchFamily="49" charset="-127"/>
                <a:cs typeface="Arial Narrow" panose="020B0604020202020204" pitchFamily="34" charset="0"/>
              </a:rPr>
              <a:t> Life Insurance Company of New York, Albany, New York. Product availability, features and rates may vary by state.</a:t>
            </a: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a:p>
            <a:r>
              <a:rPr lang="en-US" altLang="ru-RU" sz="1100" dirty="0">
                <a:solidFill>
                  <a:schemeClr val="bg1"/>
                </a:solidFill>
              </a:rPr>
              <a:t>15-126-022803-17</a:t>
            </a:r>
          </a:p>
          <a:p>
            <a:endParaRPr lang="en-US" sz="1100" dirty="0">
              <a:solidFill>
                <a:schemeClr val="bg1">
                  <a:lumMod val="50000"/>
                </a:schemeClr>
              </a:solidFill>
              <a:latin typeface="Amsi Pro Cond Light" panose="020B0A06020201010104" pitchFamily="34" charset="77"/>
            </a:endParaRPr>
          </a:p>
          <a:p>
            <a:endParaRPr lang="en-US" sz="1100" kern="1100" spc="-20" dirty="0">
              <a:solidFill>
                <a:srgbClr val="929292"/>
              </a:solidFill>
              <a:latin typeface="+mj-lt"/>
              <a:ea typeface="DotumChe" panose="020B0609000101010101" pitchFamily="49" charset="-127"/>
              <a:cs typeface="Arial Narrow" panose="020B0604020202020204" pitchFamily="34" charset="0"/>
            </a:endParaRPr>
          </a:p>
        </p:txBody>
      </p:sp>
      <p:pic>
        <p:nvPicPr>
          <p:cNvPr id="4" name="Picture 3">
            <a:extLst>
              <a:ext uri="{FF2B5EF4-FFF2-40B4-BE49-F238E27FC236}">
                <a16:creationId xmlns:a16="http://schemas.microsoft.com/office/drawing/2014/main" id="{656641E6-DD4B-0A4B-9C5B-59DE4A3C1BFE}"/>
              </a:ext>
            </a:extLst>
          </p:cNvPr>
          <p:cNvPicPr>
            <a:picLocks noChangeAspect="1"/>
          </p:cNvPicPr>
          <p:nvPr/>
        </p:nvPicPr>
        <p:blipFill>
          <a:blip r:embed="rId2"/>
          <a:stretch>
            <a:fillRect/>
          </a:stretch>
        </p:blipFill>
        <p:spPr>
          <a:xfrm>
            <a:off x="4453521" y="1602098"/>
            <a:ext cx="3284958" cy="759646"/>
          </a:xfrm>
          <a:prstGeom prst="rect">
            <a:avLst/>
          </a:prstGeom>
        </p:spPr>
      </p:pic>
    </p:spTree>
    <p:extLst>
      <p:ext uri="{BB962C8B-B14F-4D97-AF65-F5344CB8AC3E}">
        <p14:creationId xmlns:p14="http://schemas.microsoft.com/office/powerpoint/2010/main" val="997882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58444-9A9B-0844-9276-7755551B3D8B}"/>
              </a:ext>
            </a:extLst>
          </p:cNvPr>
          <p:cNvSpPr>
            <a:spLocks noGrp="1"/>
          </p:cNvSpPr>
          <p:nvPr>
            <p:ph type="body" sz="quarter" idx="10"/>
          </p:nvPr>
        </p:nvSpPr>
        <p:spPr>
          <a:xfrm>
            <a:off x="3071835" y="3540688"/>
            <a:ext cx="6048331" cy="625475"/>
          </a:xfrm>
        </p:spPr>
        <p:txBody>
          <a:bodyPr/>
          <a:lstStyle/>
          <a:p>
            <a:r>
              <a:rPr lang="en-US" sz="4400" dirty="0">
                <a:solidFill>
                  <a:srgbClr val="FFFFFF"/>
                </a:solidFill>
                <a:latin typeface="+mn-lt"/>
              </a:rPr>
              <a:t>Group Accident Expense Insurance</a:t>
            </a:r>
          </a:p>
        </p:txBody>
      </p:sp>
      <p:cxnSp>
        <p:nvCxnSpPr>
          <p:cNvPr id="3" name="Straight Connector 2">
            <a:extLst>
              <a:ext uri="{FF2B5EF4-FFF2-40B4-BE49-F238E27FC236}">
                <a16:creationId xmlns:a16="http://schemas.microsoft.com/office/drawing/2014/main" id="{86840FAD-F494-EE42-B1A7-F72DB8A02CC0}"/>
              </a:ext>
            </a:extLst>
          </p:cNvPr>
          <p:cNvCxnSpPr>
            <a:cxnSpLocks/>
          </p:cNvCxnSpPr>
          <p:nvPr/>
        </p:nvCxnSpPr>
        <p:spPr>
          <a:xfrm flipH="1">
            <a:off x="4021974" y="3265343"/>
            <a:ext cx="4124499" cy="0"/>
          </a:xfrm>
          <a:prstGeom prst="line">
            <a:avLst/>
          </a:prstGeom>
          <a:ln w="19050" cap="rnd">
            <a:solidFill>
              <a:schemeClr val="bg1"/>
            </a:solidFill>
            <a:prstDash val="sysDot"/>
            <a:round/>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3BD7E532-99EA-264C-8CD5-B82B046E2F95}"/>
              </a:ext>
            </a:extLst>
          </p:cNvPr>
          <p:cNvPicPr>
            <a:picLocks noChangeAspect="1"/>
          </p:cNvPicPr>
          <p:nvPr/>
        </p:nvPicPr>
        <p:blipFill>
          <a:blip r:embed="rId2"/>
          <a:stretch>
            <a:fillRect/>
          </a:stretch>
        </p:blipFill>
        <p:spPr>
          <a:xfrm>
            <a:off x="4614430" y="2236073"/>
            <a:ext cx="2963140" cy="685226"/>
          </a:xfrm>
          <a:prstGeom prst="rect">
            <a:avLst/>
          </a:prstGeom>
        </p:spPr>
      </p:pic>
    </p:spTree>
    <p:extLst>
      <p:ext uri="{BB962C8B-B14F-4D97-AF65-F5344CB8AC3E}">
        <p14:creationId xmlns:p14="http://schemas.microsoft.com/office/powerpoint/2010/main" val="207637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26A5B-0917-9E43-A85D-A086BD163E60}"/>
              </a:ext>
            </a:extLst>
          </p:cNvPr>
          <p:cNvSpPr>
            <a:spLocks noGrp="1"/>
          </p:cNvSpPr>
          <p:nvPr>
            <p:ph type="body" sz="quarter" idx="10"/>
          </p:nvPr>
        </p:nvSpPr>
        <p:spPr/>
        <p:txBody>
          <a:bodyPr/>
          <a:lstStyle/>
          <a:p>
            <a:pPr>
              <a:lnSpc>
                <a:spcPts val="5400"/>
              </a:lnSpc>
              <a:spcBef>
                <a:spcPts val="0"/>
              </a:spcBef>
            </a:pPr>
            <a:r>
              <a:rPr lang="en-US" sz="5400" dirty="0">
                <a:latin typeface="+mn-lt"/>
              </a:rPr>
              <a:t>Research Snapshot</a:t>
            </a:r>
          </a:p>
        </p:txBody>
      </p:sp>
      <p:sp>
        <p:nvSpPr>
          <p:cNvPr id="3" name="Text Placeholder 2">
            <a:extLst>
              <a:ext uri="{FF2B5EF4-FFF2-40B4-BE49-F238E27FC236}">
                <a16:creationId xmlns:a16="http://schemas.microsoft.com/office/drawing/2014/main" id="{13858BC2-61A2-7047-A2C8-4617BB6AC336}"/>
              </a:ext>
            </a:extLst>
          </p:cNvPr>
          <p:cNvSpPr>
            <a:spLocks noGrp="1"/>
          </p:cNvSpPr>
          <p:nvPr>
            <p:ph type="body" sz="quarter" idx="11"/>
          </p:nvPr>
        </p:nvSpPr>
        <p:spPr>
          <a:xfrm>
            <a:off x="5590855" y="941039"/>
            <a:ext cx="6051901" cy="4195073"/>
          </a:xfrm>
        </p:spPr>
        <p:txBody>
          <a:bodyPr/>
          <a:lstStyle/>
          <a:p>
            <a:r>
              <a:rPr lang="en-US" sz="2000" dirty="0">
                <a:solidFill>
                  <a:schemeClr val="tx1">
                    <a:lumMod val="65000"/>
                    <a:lumOff val="35000"/>
                  </a:schemeClr>
                </a:solidFill>
                <a:latin typeface="+mn-lt"/>
              </a:rPr>
              <a:t>Nearly 40 percent of adults with job-based coverage were enrolled in a high-deductible plan (HDHP) in 2016. That's up from just over 26 percent in 2011. </a:t>
            </a:r>
            <a:r>
              <a:rPr lang="en-US" sz="1100" i="1" dirty="0">
                <a:solidFill>
                  <a:schemeClr val="tx1">
                    <a:lumMod val="65000"/>
                    <a:lumOff val="35000"/>
                  </a:schemeClr>
                </a:solidFill>
                <a:latin typeface="+mn-lt"/>
              </a:rPr>
              <a:t>(National Center for Health Statistics)</a:t>
            </a:r>
            <a:endParaRPr lang="en-US" sz="1100" dirty="0">
              <a:solidFill>
                <a:schemeClr val="tx1">
                  <a:lumMod val="65000"/>
                  <a:lumOff val="35000"/>
                </a:schemeClr>
              </a:solidFill>
              <a:latin typeface="+mn-lt"/>
            </a:endParaRPr>
          </a:p>
          <a:p>
            <a:r>
              <a:rPr lang="en-US" sz="2000" dirty="0">
                <a:solidFill>
                  <a:schemeClr val="tx1">
                    <a:lumMod val="65000"/>
                    <a:lumOff val="35000"/>
                  </a:schemeClr>
                </a:solidFill>
                <a:latin typeface="+mn-lt"/>
              </a:rPr>
              <a:t>Increasingly, employers are adding HDHPs to the menu of health plan choices they offer employees, or they're replacing traditional offerings with HDHPs.</a:t>
            </a:r>
          </a:p>
          <a:p>
            <a:r>
              <a:rPr lang="en-US" sz="2000" dirty="0">
                <a:solidFill>
                  <a:schemeClr val="tx1">
                    <a:lumMod val="65000"/>
                    <a:lumOff val="35000"/>
                  </a:schemeClr>
                </a:solidFill>
                <a:latin typeface="+mn-lt"/>
              </a:rPr>
              <a:t>The average deductible for all covered workers rose from $303 to $1,077 between 2006 and 2015. </a:t>
            </a:r>
            <a:br>
              <a:rPr lang="en-US" sz="2000" dirty="0">
                <a:solidFill>
                  <a:schemeClr val="tx1">
                    <a:lumMod val="65000"/>
                    <a:lumOff val="35000"/>
                  </a:schemeClr>
                </a:solidFill>
                <a:latin typeface="+mn-lt"/>
              </a:rPr>
            </a:br>
            <a:r>
              <a:rPr lang="en-US" sz="1100" i="1" dirty="0">
                <a:solidFill>
                  <a:schemeClr val="tx1">
                    <a:lumMod val="65000"/>
                    <a:lumOff val="35000"/>
                  </a:schemeClr>
                </a:solidFill>
                <a:latin typeface="+mn-lt"/>
              </a:rPr>
              <a:t>(Kaiser Family Foundation 2015 Employer Health Benefits Report)</a:t>
            </a:r>
            <a:endParaRPr lang="en-US" sz="2000" dirty="0">
              <a:solidFill>
                <a:schemeClr val="tx1">
                  <a:lumMod val="65000"/>
                  <a:lumOff val="35000"/>
                </a:schemeClr>
              </a:solidFill>
              <a:latin typeface="+mn-lt"/>
            </a:endParaRPr>
          </a:p>
          <a:p>
            <a:r>
              <a:rPr lang="en-US" sz="2000" dirty="0">
                <a:solidFill>
                  <a:schemeClr val="tx1">
                    <a:lumMod val="65000"/>
                    <a:lumOff val="35000"/>
                  </a:schemeClr>
                </a:solidFill>
                <a:latin typeface="+mn-lt"/>
              </a:rPr>
              <a:t>The average HDHP deductible cost for an individual is $2,199/year and for a family is $4,343/year. </a:t>
            </a:r>
            <a:br>
              <a:rPr lang="en-US" sz="2000" dirty="0">
                <a:solidFill>
                  <a:schemeClr val="tx1">
                    <a:lumMod val="65000"/>
                    <a:lumOff val="35000"/>
                  </a:schemeClr>
                </a:solidFill>
                <a:latin typeface="+mn-lt"/>
              </a:rPr>
            </a:br>
            <a:r>
              <a:rPr lang="en-US" sz="1100" i="1" dirty="0">
                <a:solidFill>
                  <a:schemeClr val="tx1">
                    <a:lumMod val="65000"/>
                    <a:lumOff val="35000"/>
                  </a:schemeClr>
                </a:solidFill>
                <a:latin typeface="+mn-lt"/>
              </a:rPr>
              <a:t>(Kaiser Employer Health Benefits 2016 Annual Survey, p. 126 and 140)</a:t>
            </a:r>
            <a:endParaRPr lang="en-US" sz="2000" dirty="0">
              <a:solidFill>
                <a:schemeClr val="tx1">
                  <a:lumMod val="65000"/>
                  <a:lumOff val="35000"/>
                </a:schemeClr>
              </a:solidFill>
              <a:latin typeface="+mn-lt"/>
            </a:endParaRPr>
          </a:p>
          <a:p>
            <a:r>
              <a:rPr lang="en-US" sz="2000" dirty="0">
                <a:solidFill>
                  <a:schemeClr val="tx1">
                    <a:lumMod val="65000"/>
                    <a:lumOff val="35000"/>
                  </a:schemeClr>
                </a:solidFill>
                <a:latin typeface="+mn-lt"/>
              </a:rPr>
              <a:t>In 2015, the number of unintentional medically-consulted injuries was 40.6 million. </a:t>
            </a:r>
            <a:br>
              <a:rPr lang="en-US" sz="2000" dirty="0">
                <a:solidFill>
                  <a:schemeClr val="tx1">
                    <a:lumMod val="65000"/>
                    <a:lumOff val="35000"/>
                  </a:schemeClr>
                </a:solidFill>
                <a:latin typeface="+mn-lt"/>
              </a:rPr>
            </a:br>
            <a:r>
              <a:rPr lang="en-US" sz="1100" i="1" dirty="0">
                <a:solidFill>
                  <a:schemeClr val="tx1">
                    <a:lumMod val="65000"/>
                    <a:lumOff val="35000"/>
                  </a:schemeClr>
                </a:solidFill>
                <a:latin typeface="+mn-lt"/>
              </a:rPr>
              <a:t>(2015 National Safety Council Injury Facts, Edition 2017)</a:t>
            </a:r>
          </a:p>
          <a:p>
            <a:endParaRPr lang="en-US" sz="2000" dirty="0">
              <a:solidFill>
                <a:schemeClr val="tx1">
                  <a:lumMod val="65000"/>
                  <a:lumOff val="35000"/>
                </a:schemeClr>
              </a:solidFill>
              <a:latin typeface="+mn-lt"/>
            </a:endParaRPr>
          </a:p>
        </p:txBody>
      </p:sp>
      <p:cxnSp>
        <p:nvCxnSpPr>
          <p:cNvPr id="4" name="Straight Connector 3">
            <a:extLst>
              <a:ext uri="{FF2B5EF4-FFF2-40B4-BE49-F238E27FC236}">
                <a16:creationId xmlns:a16="http://schemas.microsoft.com/office/drawing/2014/main" id="{94EFA7E4-6DC5-2E44-819B-78B15956A55A}"/>
              </a:ext>
            </a:extLst>
          </p:cNvPr>
          <p:cNvCxnSpPr>
            <a:cxnSpLocks/>
          </p:cNvCxnSpPr>
          <p:nvPr/>
        </p:nvCxnSpPr>
        <p:spPr>
          <a:xfrm>
            <a:off x="5191760" y="1071418"/>
            <a:ext cx="0" cy="4281978"/>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95491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647E2E-4AA2-2B49-81B7-679296CE3AC9}"/>
              </a:ext>
            </a:extLst>
          </p:cNvPr>
          <p:cNvSpPr>
            <a:spLocks noGrp="1"/>
          </p:cNvSpPr>
          <p:nvPr>
            <p:ph type="ctrTitle"/>
          </p:nvPr>
        </p:nvSpPr>
        <p:spPr>
          <a:xfrm>
            <a:off x="6460193" y="2640629"/>
            <a:ext cx="3706849" cy="3755506"/>
          </a:xfrm>
        </p:spPr>
        <p:txBody>
          <a:bodyPr>
            <a:noAutofit/>
          </a:bodyPr>
          <a:lstStyle/>
          <a:p>
            <a:r>
              <a:rPr lang="en-US" sz="2000" b="0" dirty="0">
                <a:solidFill>
                  <a:schemeClr val="tx1">
                    <a:lumMod val="65000"/>
                    <a:lumOff val="35000"/>
                  </a:schemeClr>
                </a:solidFill>
                <a:latin typeface="+mj-lt"/>
              </a:rPr>
              <a:t>Four distinct plans at a variety of price points, plus a unique Prime benefits plan. Should an accident occur, a Group Accident Expense plan may help cover expenses.</a:t>
            </a:r>
            <a:br>
              <a:rPr lang="en-US" sz="2000" b="0" dirty="0">
                <a:solidFill>
                  <a:schemeClr val="tx1">
                    <a:lumMod val="65000"/>
                    <a:lumOff val="35000"/>
                  </a:schemeClr>
                </a:solidFill>
                <a:latin typeface="+mj-lt"/>
              </a:rPr>
            </a:br>
            <a:br>
              <a:rPr lang="en-US" sz="2000" dirty="0">
                <a:solidFill>
                  <a:schemeClr val="tx1">
                    <a:lumMod val="65000"/>
                    <a:lumOff val="35000"/>
                  </a:schemeClr>
                </a:solidFill>
                <a:latin typeface="+mj-lt"/>
              </a:rPr>
            </a:br>
            <a:br>
              <a:rPr lang="en-US" sz="2000" b="0" dirty="0">
                <a:solidFill>
                  <a:schemeClr val="tx1">
                    <a:lumMod val="65000"/>
                    <a:lumOff val="35000"/>
                  </a:schemeClr>
                </a:solidFill>
                <a:latin typeface="+mj-lt"/>
              </a:rPr>
            </a:br>
            <a:br>
              <a:rPr lang="en-US" sz="2000" b="0" dirty="0">
                <a:solidFill>
                  <a:schemeClr val="tx1">
                    <a:lumMod val="65000"/>
                    <a:lumOff val="35000"/>
                  </a:schemeClr>
                </a:solidFill>
                <a:latin typeface="+mj-lt"/>
              </a:rPr>
            </a:br>
            <a:br>
              <a:rPr lang="en-US" sz="2000" b="0" dirty="0">
                <a:solidFill>
                  <a:schemeClr val="tx1">
                    <a:lumMod val="65000"/>
                    <a:lumOff val="35000"/>
                  </a:schemeClr>
                </a:solidFill>
                <a:latin typeface="+mj-lt"/>
              </a:rPr>
            </a:br>
            <a:br>
              <a:rPr lang="en-US" sz="2000" b="0" dirty="0">
                <a:solidFill>
                  <a:schemeClr val="tx1">
                    <a:lumMod val="65000"/>
                    <a:lumOff val="35000"/>
                  </a:schemeClr>
                </a:solidFill>
                <a:latin typeface="+mj-lt"/>
              </a:rPr>
            </a:br>
            <a:br>
              <a:rPr lang="en-US" sz="2000" b="0" dirty="0">
                <a:solidFill>
                  <a:schemeClr val="tx1">
                    <a:lumMod val="65000"/>
                    <a:lumOff val="35000"/>
                  </a:schemeClr>
                </a:solidFill>
                <a:latin typeface="+mj-lt"/>
              </a:rPr>
            </a:br>
            <a:br>
              <a:rPr lang="en-US" sz="2000" b="0" dirty="0">
                <a:solidFill>
                  <a:schemeClr val="tx1">
                    <a:lumMod val="65000"/>
                    <a:lumOff val="35000"/>
                  </a:schemeClr>
                </a:solidFill>
                <a:latin typeface="+mj-lt"/>
              </a:rPr>
            </a:br>
            <a:br>
              <a:rPr lang="en-US" sz="2000" b="0" dirty="0">
                <a:solidFill>
                  <a:schemeClr val="tx1">
                    <a:lumMod val="65000"/>
                    <a:lumOff val="35000"/>
                  </a:schemeClr>
                </a:solidFill>
                <a:latin typeface="+mj-lt"/>
              </a:rPr>
            </a:br>
            <a:endParaRPr lang="en-US" sz="2000" b="0" dirty="0">
              <a:solidFill>
                <a:schemeClr val="tx1">
                  <a:lumMod val="65000"/>
                  <a:lumOff val="35000"/>
                </a:schemeClr>
              </a:solidFill>
              <a:latin typeface="+mj-lt"/>
            </a:endParaRPr>
          </a:p>
        </p:txBody>
      </p:sp>
      <p:sp>
        <p:nvSpPr>
          <p:cNvPr id="7" name="Rectangle 6">
            <a:extLst>
              <a:ext uri="{FF2B5EF4-FFF2-40B4-BE49-F238E27FC236}">
                <a16:creationId xmlns:a16="http://schemas.microsoft.com/office/drawing/2014/main" id="{A12E8718-6C3F-994F-AF1C-1D7047C50C09}"/>
              </a:ext>
            </a:extLst>
          </p:cNvPr>
          <p:cNvSpPr/>
          <p:nvPr/>
        </p:nvSpPr>
        <p:spPr>
          <a:xfrm>
            <a:off x="6460193" y="1317153"/>
            <a:ext cx="4804665" cy="1035668"/>
          </a:xfrm>
          <a:prstGeom prst="rect">
            <a:avLst/>
          </a:prstGeom>
        </p:spPr>
        <p:txBody>
          <a:bodyPr wrap="square">
            <a:spAutoFit/>
          </a:bodyPr>
          <a:lstStyle/>
          <a:p>
            <a:pPr>
              <a:lnSpc>
                <a:spcPts val="3600"/>
              </a:lnSpc>
            </a:pPr>
            <a:r>
              <a:rPr lang="en-US" sz="4000" b="1" dirty="0">
                <a:solidFill>
                  <a:srgbClr val="AB2C29"/>
                </a:solidFill>
              </a:rPr>
              <a:t>Group Accident Expense Insurance</a:t>
            </a:r>
          </a:p>
        </p:txBody>
      </p:sp>
      <p:pic>
        <p:nvPicPr>
          <p:cNvPr id="6" name="Picture Placeholder 5">
            <a:extLst>
              <a:ext uri="{FF2B5EF4-FFF2-40B4-BE49-F238E27FC236}">
                <a16:creationId xmlns:a16="http://schemas.microsoft.com/office/drawing/2014/main" id="{6B11A49F-9A67-5945-A6A9-79834803D185}"/>
              </a:ext>
            </a:extLst>
          </p:cNvPr>
          <p:cNvPicPr>
            <a:picLocks noGrp="1" noChangeAspect="1"/>
          </p:cNvPicPr>
          <p:nvPr>
            <p:ph type="pic" idx="1"/>
          </p:nvPr>
        </p:nvPicPr>
        <p:blipFill rotWithShape="1">
          <a:blip r:embed="rId2"/>
          <a:srcRect l="9618" t="9365" b="1130"/>
          <a:stretch/>
        </p:blipFill>
        <p:spPr>
          <a:xfrm>
            <a:off x="0" y="-93785"/>
            <a:ext cx="5838869" cy="6951786"/>
          </a:xfrm>
        </p:spPr>
      </p:pic>
    </p:spTree>
    <p:extLst>
      <p:ext uri="{BB962C8B-B14F-4D97-AF65-F5344CB8AC3E}">
        <p14:creationId xmlns:p14="http://schemas.microsoft.com/office/powerpoint/2010/main" val="147747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7EDDF7-8A2A-394D-97F5-ACC3DD9A0AE1}"/>
              </a:ext>
            </a:extLst>
          </p:cNvPr>
          <p:cNvSpPr>
            <a:spLocks noGrp="1"/>
          </p:cNvSpPr>
          <p:nvPr>
            <p:ph type="body" sz="quarter" idx="4294967295"/>
          </p:nvPr>
        </p:nvSpPr>
        <p:spPr>
          <a:xfrm>
            <a:off x="942021" y="2861755"/>
            <a:ext cx="4249738" cy="1679575"/>
          </a:xfrm>
          <a:prstGeom prst="rect">
            <a:avLst/>
          </a:prstGeom>
        </p:spPr>
        <p:txBody>
          <a:bodyPr/>
          <a:lstStyle/>
          <a:p>
            <a:pPr marL="0" indent="0">
              <a:buNone/>
            </a:pPr>
            <a:r>
              <a:rPr lang="en-US" sz="5400" b="1" dirty="0">
                <a:solidFill>
                  <a:schemeClr val="bg1"/>
                </a:solidFill>
                <a:latin typeface="+mn-lt"/>
              </a:rPr>
              <a:t>Key Features</a:t>
            </a:r>
          </a:p>
        </p:txBody>
      </p:sp>
      <p:sp>
        <p:nvSpPr>
          <p:cNvPr id="4" name="Text Placeholder 3">
            <a:extLst>
              <a:ext uri="{FF2B5EF4-FFF2-40B4-BE49-F238E27FC236}">
                <a16:creationId xmlns:a16="http://schemas.microsoft.com/office/drawing/2014/main" id="{B7FB7DBB-7E21-5B4E-942F-107EBCA94617}"/>
              </a:ext>
            </a:extLst>
          </p:cNvPr>
          <p:cNvSpPr>
            <a:spLocks noGrp="1"/>
          </p:cNvSpPr>
          <p:nvPr>
            <p:ph type="body" sz="quarter" idx="4294967295"/>
          </p:nvPr>
        </p:nvSpPr>
        <p:spPr>
          <a:xfrm>
            <a:off x="5332491" y="1294052"/>
            <a:ext cx="6491335" cy="5496047"/>
          </a:xfrm>
          <a:prstGeom prst="rect">
            <a:avLst/>
          </a:prstGeom>
        </p:spPr>
        <p:txBody>
          <a:bodyPr/>
          <a:lstStyle/>
          <a:p>
            <a:r>
              <a:rPr lang="en-US" sz="2000" dirty="0">
                <a:solidFill>
                  <a:schemeClr val="bg1"/>
                </a:solidFill>
                <a:latin typeface="+mn-lt"/>
              </a:rPr>
              <a:t>Guaranteed issue; no medical exams or tests to take</a:t>
            </a:r>
          </a:p>
          <a:p>
            <a:r>
              <a:rPr lang="en-US" sz="2000" dirty="0">
                <a:solidFill>
                  <a:schemeClr val="bg1"/>
                </a:solidFill>
                <a:latin typeface="+mn-lt"/>
              </a:rPr>
              <a:t>24-hour and Off-the-job coverage</a:t>
            </a:r>
          </a:p>
          <a:p>
            <a:r>
              <a:rPr lang="en-US" sz="2000" dirty="0">
                <a:solidFill>
                  <a:schemeClr val="bg1"/>
                </a:solidFill>
                <a:latin typeface="+mn-lt"/>
              </a:rPr>
              <a:t>Employee, spouse or partner, child or family</a:t>
            </a:r>
          </a:p>
          <a:p>
            <a:r>
              <a:rPr lang="en-US" sz="2000" dirty="0">
                <a:solidFill>
                  <a:schemeClr val="bg1"/>
                </a:solidFill>
                <a:latin typeface="+mn-lt"/>
              </a:rPr>
              <a:t>Family-friendly benefits created with children in mind, such as:</a:t>
            </a:r>
          </a:p>
          <a:p>
            <a:pPr lvl="1"/>
            <a:r>
              <a:rPr lang="en-US" sz="1600" dirty="0">
                <a:solidFill>
                  <a:schemeClr val="bg1"/>
                </a:solidFill>
                <a:latin typeface="+mn-lt"/>
              </a:rPr>
              <a:t>Child Organized Sports benefit</a:t>
            </a:r>
          </a:p>
          <a:p>
            <a:pPr lvl="1"/>
            <a:r>
              <a:rPr lang="en-US" sz="1600" dirty="0">
                <a:solidFill>
                  <a:schemeClr val="bg1"/>
                </a:solidFill>
                <a:latin typeface="+mn-lt"/>
              </a:rPr>
              <a:t>Hospital Confinement-Child Care benefit</a:t>
            </a:r>
          </a:p>
          <a:p>
            <a:pPr lvl="1"/>
            <a:r>
              <a:rPr lang="en-US" sz="1600" dirty="0">
                <a:solidFill>
                  <a:schemeClr val="bg1"/>
                </a:solidFill>
                <a:latin typeface="+mn-lt"/>
              </a:rPr>
              <a:t>Accidental Death-Children Education benefit</a:t>
            </a:r>
          </a:p>
          <a:p>
            <a:r>
              <a:rPr lang="en-US" sz="2000" dirty="0">
                <a:solidFill>
                  <a:schemeClr val="bg1"/>
                </a:solidFill>
                <a:latin typeface="+mn-lt"/>
              </a:rPr>
              <a:t>Forward-thinking benefits available for alternative methods of recovery, including Chiropractic or Acupuncture Treatment</a:t>
            </a:r>
          </a:p>
          <a:p>
            <a:r>
              <a:rPr lang="en-US" sz="2000" dirty="0">
                <a:solidFill>
                  <a:schemeClr val="bg1"/>
                </a:solidFill>
                <a:latin typeface="+mn-lt"/>
              </a:rPr>
              <a:t>HSA-friendly (not compatible w/ Outpatient Care Rider)</a:t>
            </a:r>
          </a:p>
          <a:p>
            <a:endParaRPr lang="en-US" sz="2000" dirty="0">
              <a:solidFill>
                <a:schemeClr val="bg1"/>
              </a:solidFill>
              <a:latin typeface="+mn-lt"/>
            </a:endParaRPr>
          </a:p>
        </p:txBody>
      </p:sp>
      <p:cxnSp>
        <p:nvCxnSpPr>
          <p:cNvPr id="11" name="Straight Connector 10">
            <a:extLst>
              <a:ext uri="{FF2B5EF4-FFF2-40B4-BE49-F238E27FC236}">
                <a16:creationId xmlns:a16="http://schemas.microsoft.com/office/drawing/2014/main" id="{890345C1-48BE-9E45-B813-B5159C03533C}"/>
              </a:ext>
            </a:extLst>
          </p:cNvPr>
          <p:cNvCxnSpPr>
            <a:cxnSpLocks/>
          </p:cNvCxnSpPr>
          <p:nvPr/>
        </p:nvCxnSpPr>
        <p:spPr>
          <a:xfrm>
            <a:off x="5046904" y="1090246"/>
            <a:ext cx="0" cy="4407877"/>
          </a:xfrm>
          <a:prstGeom prst="line">
            <a:avLst/>
          </a:prstGeom>
          <a:ln w="19050" cap="rnd">
            <a:prstDash val="sysDot"/>
            <a:round/>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54833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Six Benefit Categories</a:t>
            </a:r>
            <a:br>
              <a:rPr lang="en-US" sz="3600" dirty="0">
                <a:solidFill>
                  <a:srgbClr val="AB2C29"/>
                </a:solidFill>
                <a:latin typeface="+mn-lt"/>
              </a:rPr>
            </a:br>
            <a:r>
              <a:rPr lang="en-US" dirty="0">
                <a:solidFill>
                  <a:srgbClr val="AB2C29"/>
                </a:solidFill>
                <a:latin typeface="+mn-lt"/>
              </a:rPr>
              <a:t>Group Accident Expense Insurance</a:t>
            </a:r>
          </a:p>
        </p:txBody>
      </p:sp>
      <p:sp>
        <p:nvSpPr>
          <p:cNvPr id="6" name="Text Placeholder 5"/>
          <p:cNvSpPr>
            <a:spLocks noGrp="1"/>
          </p:cNvSpPr>
          <p:nvPr>
            <p:ph type="body" sz="half" idx="2"/>
          </p:nvPr>
        </p:nvSpPr>
        <p:spPr>
          <a:xfrm>
            <a:off x="987570" y="4077707"/>
            <a:ext cx="10348645" cy="365271"/>
          </a:xfrm>
        </p:spPr>
        <p:txBody>
          <a:bodyPr numCol="3"/>
          <a:lstStyle/>
          <a:p>
            <a:pPr marL="285750" indent="-285750">
              <a:buFont typeface="Arial" panose="020B0604020202020204" pitchFamily="34" charset="0"/>
              <a:buChar char="•"/>
            </a:pPr>
            <a:r>
              <a:rPr lang="en-US" b="1" dirty="0">
                <a:latin typeface="+mn-lt"/>
              </a:rPr>
              <a:t>Emergency Care</a:t>
            </a:r>
          </a:p>
          <a:p>
            <a:pPr marL="285750" indent="-285750">
              <a:buFont typeface="Arial" panose="020B0604020202020204" pitchFamily="34" charset="0"/>
              <a:buChar char="•"/>
            </a:pPr>
            <a:r>
              <a:rPr lang="en-US" b="1" dirty="0">
                <a:latin typeface="+mn-lt"/>
              </a:rPr>
              <a:t>Supportive Care</a:t>
            </a:r>
            <a:br>
              <a:rPr lang="en-US" b="1" dirty="0">
                <a:latin typeface="+mn-lt"/>
              </a:rPr>
            </a:br>
            <a:br>
              <a:rPr lang="en-US" b="1" dirty="0">
                <a:latin typeface="+mn-lt"/>
              </a:rPr>
            </a:br>
            <a:endParaRPr lang="en-US" b="1" dirty="0">
              <a:latin typeface="+mn-lt"/>
            </a:endParaRPr>
          </a:p>
          <a:p>
            <a:pPr marL="285750" indent="-285750">
              <a:buFont typeface="Arial" panose="020B0604020202020204" pitchFamily="34" charset="0"/>
              <a:buChar char="•"/>
            </a:pPr>
            <a:r>
              <a:rPr lang="en-US" b="1" dirty="0">
                <a:latin typeface="+mn-lt"/>
              </a:rPr>
              <a:t>Hospital Care</a:t>
            </a:r>
          </a:p>
          <a:p>
            <a:pPr marL="285750" indent="-285750">
              <a:buFont typeface="Arial" panose="020B0604020202020204" pitchFamily="34" charset="0"/>
              <a:buChar char="•"/>
            </a:pPr>
            <a:r>
              <a:rPr lang="en-US" b="1" dirty="0">
                <a:latin typeface="+mn-lt"/>
              </a:rPr>
              <a:t>Preventive Care </a:t>
            </a:r>
            <a:br>
              <a:rPr lang="en-US" b="1" dirty="0">
                <a:latin typeface="+mn-lt"/>
              </a:rPr>
            </a:br>
            <a:br>
              <a:rPr lang="en-US" b="1" dirty="0">
                <a:latin typeface="+mn-lt"/>
              </a:rPr>
            </a:br>
            <a:endParaRPr lang="en-US" b="1" dirty="0">
              <a:latin typeface="+mn-lt"/>
            </a:endParaRPr>
          </a:p>
          <a:p>
            <a:pPr marL="285750" indent="-285750">
              <a:buFont typeface="Arial" panose="020B0604020202020204" pitchFamily="34" charset="0"/>
              <a:buChar char="•"/>
            </a:pPr>
            <a:r>
              <a:rPr lang="en-US" b="1" dirty="0">
                <a:latin typeface="+mn-lt"/>
              </a:rPr>
              <a:t>Specific Injury Care</a:t>
            </a:r>
          </a:p>
          <a:p>
            <a:pPr marL="285750" indent="-285750">
              <a:buFont typeface="Arial" panose="020B0604020202020204" pitchFamily="34" charset="0"/>
              <a:buChar char="•"/>
            </a:pPr>
            <a:r>
              <a:rPr lang="en-US" b="1" dirty="0">
                <a:latin typeface="+mn-lt"/>
              </a:rPr>
              <a:t>Surgical Care</a:t>
            </a:r>
          </a:p>
          <a:p>
            <a:pPr marL="285750" indent="-285750">
              <a:buFont typeface="Arial" panose="020B0604020202020204" pitchFamily="34" charset="0"/>
              <a:buChar char="•"/>
            </a:pPr>
            <a:endParaRPr lang="en-US" b="1" dirty="0">
              <a:latin typeface="+mn-lt"/>
            </a:endParaRPr>
          </a:p>
        </p:txBody>
      </p:sp>
      <p:sp>
        <p:nvSpPr>
          <p:cNvPr id="7" name="Text Placeholder 5">
            <a:extLst>
              <a:ext uri="{FF2B5EF4-FFF2-40B4-BE49-F238E27FC236}">
                <a16:creationId xmlns:a16="http://schemas.microsoft.com/office/drawing/2014/main" id="{89B6C966-6E68-434F-BF8F-E86125A1420B}"/>
              </a:ext>
            </a:extLst>
          </p:cNvPr>
          <p:cNvSpPr txBox="1">
            <a:spLocks/>
          </p:cNvSpPr>
          <p:nvPr/>
        </p:nvSpPr>
        <p:spPr>
          <a:xfrm>
            <a:off x="987570" y="3474703"/>
            <a:ext cx="8781119"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solidFill>
                  <a:srgbClr val="AB2C29"/>
                </a:solidFill>
                <a:latin typeface="+mn-lt"/>
              </a:rPr>
              <a:t>Benefit Categories</a:t>
            </a:r>
          </a:p>
        </p:txBody>
      </p:sp>
      <p:sp>
        <p:nvSpPr>
          <p:cNvPr id="12" name="Text Placeholder 5">
            <a:extLst>
              <a:ext uri="{FF2B5EF4-FFF2-40B4-BE49-F238E27FC236}">
                <a16:creationId xmlns:a16="http://schemas.microsoft.com/office/drawing/2014/main" id="{023A7CB6-8C88-634D-B885-2F1BC80FEEB7}"/>
              </a:ext>
            </a:extLst>
          </p:cNvPr>
          <p:cNvSpPr txBox="1">
            <a:spLocks/>
          </p:cNvSpPr>
          <p:nvPr/>
        </p:nvSpPr>
        <p:spPr>
          <a:xfrm>
            <a:off x="987570" y="2176406"/>
            <a:ext cx="7535107" cy="1000548"/>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err="1">
                <a:latin typeface="+mj-lt"/>
              </a:rPr>
              <a:t>Assurity</a:t>
            </a:r>
            <a:r>
              <a:rPr lang="en-US" sz="1800" dirty="0">
                <a:latin typeface="+mj-lt"/>
              </a:rPr>
              <a:t> has created answers to the confusing healthcare benefit questions. Simple, meaningful products that pack a punch. With Group Accident Expense, employers can choose which benefit amount best fits their employees’ budgets and future plans. (The following does not apply to Prime Benefits.)</a:t>
            </a:r>
          </a:p>
          <a:p>
            <a:endParaRPr lang="en-US" sz="1800" dirty="0">
              <a:latin typeface="+mj-lt"/>
            </a:endParaRPr>
          </a:p>
        </p:txBody>
      </p:sp>
    </p:spTree>
    <p:extLst>
      <p:ext uri="{BB962C8B-B14F-4D97-AF65-F5344CB8AC3E}">
        <p14:creationId xmlns:p14="http://schemas.microsoft.com/office/powerpoint/2010/main" val="303398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Specific Benefits</a:t>
            </a:r>
            <a:br>
              <a:rPr lang="en-US" sz="3600" dirty="0">
                <a:solidFill>
                  <a:srgbClr val="AB2C29"/>
                </a:solidFill>
                <a:latin typeface="+mn-lt"/>
              </a:rPr>
            </a:br>
            <a:r>
              <a:rPr lang="en-US" dirty="0">
                <a:solidFill>
                  <a:srgbClr val="AB2C29"/>
                </a:solidFill>
                <a:latin typeface="+mn-lt"/>
              </a:rPr>
              <a:t>Group Accident Expense Insurance</a:t>
            </a:r>
          </a:p>
        </p:txBody>
      </p:sp>
      <p:sp>
        <p:nvSpPr>
          <p:cNvPr id="6" name="Text Placeholder 5"/>
          <p:cNvSpPr>
            <a:spLocks noGrp="1"/>
          </p:cNvSpPr>
          <p:nvPr>
            <p:ph type="body" sz="half" idx="2"/>
          </p:nvPr>
        </p:nvSpPr>
        <p:spPr>
          <a:xfrm>
            <a:off x="987570" y="2987461"/>
            <a:ext cx="5467551" cy="533709"/>
          </a:xfrm>
        </p:spPr>
        <p:txBody>
          <a:bodyPr numCol="2"/>
          <a:lstStyle/>
          <a:p>
            <a:pPr marL="285750" indent="-285750">
              <a:buFont typeface="Arial" panose="020B0604020202020204" pitchFamily="34" charset="0"/>
              <a:buChar char="•"/>
            </a:pPr>
            <a:r>
              <a:rPr lang="en-US" b="1" dirty="0">
                <a:latin typeface="+mn-lt"/>
              </a:rPr>
              <a:t>Initial Accident Treatment (office visit, urgent care, ER)</a:t>
            </a:r>
          </a:p>
          <a:p>
            <a:pPr marL="285750" indent="-285750">
              <a:buFont typeface="Arial" panose="020B0604020202020204" pitchFamily="34" charset="0"/>
              <a:buChar char="•"/>
            </a:pPr>
            <a:r>
              <a:rPr lang="en-US" b="1" dirty="0">
                <a:latin typeface="+mn-lt"/>
              </a:rPr>
              <a:t>Telemedicine Treatment</a:t>
            </a:r>
          </a:p>
          <a:p>
            <a:pPr marL="285750" indent="-285750">
              <a:buFont typeface="Arial" panose="020B0604020202020204" pitchFamily="34" charset="0"/>
              <a:buChar char="•"/>
            </a:pPr>
            <a:r>
              <a:rPr lang="en-US" b="1" dirty="0">
                <a:latin typeface="+mn-lt"/>
              </a:rPr>
              <a:t>Ambulance (ground or air)</a:t>
            </a:r>
          </a:p>
          <a:p>
            <a:pPr marL="285750" indent="-285750">
              <a:buFont typeface="Arial" panose="020B0604020202020204" pitchFamily="34" charset="0"/>
              <a:buChar char="•"/>
            </a:pPr>
            <a:r>
              <a:rPr lang="en-US" b="1" dirty="0">
                <a:latin typeface="+mn-lt"/>
              </a:rPr>
              <a:t>X-Rays</a:t>
            </a:r>
          </a:p>
          <a:p>
            <a:pPr marL="285750" indent="-285750">
              <a:buFont typeface="Arial" panose="020B0604020202020204" pitchFamily="34" charset="0"/>
              <a:buChar char="•"/>
            </a:pPr>
            <a:r>
              <a:rPr lang="en-US" b="1" dirty="0">
                <a:latin typeface="+mn-lt"/>
              </a:rPr>
              <a:t>Diagnostic Exams</a:t>
            </a:r>
          </a:p>
          <a:p>
            <a:pPr marL="285750" indent="-285750">
              <a:buFont typeface="Arial" panose="020B0604020202020204" pitchFamily="34" charset="0"/>
              <a:buChar char="•"/>
            </a:pPr>
            <a:r>
              <a:rPr lang="en-US" b="1" dirty="0">
                <a:latin typeface="+mn-lt"/>
              </a:rPr>
              <a:t>Blood, Plasma and Platelets</a:t>
            </a:r>
          </a:p>
          <a:p>
            <a:pPr marL="285750" indent="-285750">
              <a:buFont typeface="Arial" panose="020B0604020202020204" pitchFamily="34" charset="0"/>
              <a:buChar char="•"/>
            </a:pPr>
            <a:r>
              <a:rPr lang="en-US" b="1" dirty="0">
                <a:latin typeface="+mn-lt"/>
              </a:rPr>
              <a:t>Emergency Room Observation Unit </a:t>
            </a:r>
            <a:br>
              <a:rPr lang="en-US" b="1" dirty="0">
                <a:latin typeface="+mn-lt"/>
              </a:rPr>
            </a:br>
            <a:r>
              <a:rPr lang="en-US" b="1" dirty="0">
                <a:latin typeface="+mn-lt"/>
              </a:rPr>
              <a:t>(held 4-20 </a:t>
            </a:r>
            <a:r>
              <a:rPr lang="en-US" b="1" dirty="0" err="1">
                <a:latin typeface="+mn-lt"/>
              </a:rPr>
              <a:t>hrs</a:t>
            </a:r>
            <a:r>
              <a:rPr lang="en-US" b="1" dirty="0">
                <a:latin typeface="+mn-lt"/>
              </a:rPr>
              <a:t> and 20+ </a:t>
            </a:r>
            <a:r>
              <a:rPr lang="en-US" b="1" dirty="0" err="1">
                <a:latin typeface="+mn-lt"/>
              </a:rPr>
              <a:t>hrs</a:t>
            </a:r>
            <a:r>
              <a:rPr lang="en-US" b="1" dirty="0">
                <a:latin typeface="+mn-lt"/>
              </a:rPr>
              <a:t>)</a:t>
            </a:r>
          </a:p>
          <a:p>
            <a:pPr marL="285750" indent="-285750">
              <a:buFont typeface="Arial" panose="020B0604020202020204" pitchFamily="34" charset="0"/>
              <a:buChar char="•"/>
            </a:pPr>
            <a:endParaRPr lang="en-US" b="1" dirty="0">
              <a:latin typeface="+mn-lt"/>
            </a:endParaRPr>
          </a:p>
        </p:txBody>
      </p:sp>
      <p:sp>
        <p:nvSpPr>
          <p:cNvPr id="7" name="Text Placeholder 5">
            <a:extLst>
              <a:ext uri="{FF2B5EF4-FFF2-40B4-BE49-F238E27FC236}">
                <a16:creationId xmlns:a16="http://schemas.microsoft.com/office/drawing/2014/main" id="{89B6C966-6E68-434F-BF8F-E86125A1420B}"/>
              </a:ext>
            </a:extLst>
          </p:cNvPr>
          <p:cNvSpPr txBox="1">
            <a:spLocks/>
          </p:cNvSpPr>
          <p:nvPr/>
        </p:nvSpPr>
        <p:spPr>
          <a:xfrm>
            <a:off x="987570" y="2384457"/>
            <a:ext cx="8781119"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solidFill>
                  <a:srgbClr val="AB2C29"/>
                </a:solidFill>
                <a:latin typeface="+mn-lt"/>
              </a:rPr>
              <a:t>Emergency Care</a:t>
            </a:r>
          </a:p>
        </p:txBody>
      </p:sp>
      <p:sp>
        <p:nvSpPr>
          <p:cNvPr id="10" name="Text Placeholder 5">
            <a:extLst>
              <a:ext uri="{FF2B5EF4-FFF2-40B4-BE49-F238E27FC236}">
                <a16:creationId xmlns:a16="http://schemas.microsoft.com/office/drawing/2014/main" id="{F733258F-D1C0-D54A-A17A-18135ECDFD8D}"/>
              </a:ext>
            </a:extLst>
          </p:cNvPr>
          <p:cNvSpPr txBox="1">
            <a:spLocks/>
          </p:cNvSpPr>
          <p:nvPr/>
        </p:nvSpPr>
        <p:spPr>
          <a:xfrm>
            <a:off x="6544309" y="2987461"/>
            <a:ext cx="5295999" cy="533709"/>
          </a:xfrm>
          <a:prstGeom prst="rect">
            <a:avLst/>
          </a:prstGeom>
        </p:spPr>
        <p:txBody>
          <a:bodyPr numCol="2"/>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b="1" dirty="0">
                <a:latin typeface="+mn-lt"/>
              </a:rPr>
              <a:t>Hospital Admission</a:t>
            </a:r>
          </a:p>
          <a:p>
            <a:pPr marL="285750" indent="-285750">
              <a:buFont typeface="Arial" panose="020B0604020202020204" pitchFamily="34" charset="0"/>
              <a:buChar char="•"/>
            </a:pPr>
            <a:r>
              <a:rPr lang="en-US" b="1" dirty="0">
                <a:latin typeface="+mn-lt"/>
              </a:rPr>
              <a:t>Hospital Confinement</a:t>
            </a:r>
          </a:p>
          <a:p>
            <a:pPr marL="285750" indent="-285750">
              <a:buFont typeface="Arial" panose="020B0604020202020204" pitchFamily="34" charset="0"/>
              <a:buChar char="•"/>
            </a:pPr>
            <a:r>
              <a:rPr lang="en-US" b="1" dirty="0">
                <a:latin typeface="+mn-lt"/>
              </a:rPr>
              <a:t>Intensive Care</a:t>
            </a:r>
          </a:p>
          <a:p>
            <a:pPr marL="285750" indent="-285750">
              <a:buFont typeface="Arial" panose="020B0604020202020204" pitchFamily="34" charset="0"/>
              <a:buChar char="•"/>
            </a:pPr>
            <a:r>
              <a:rPr lang="en-US" b="1" dirty="0">
                <a:latin typeface="+mn-lt"/>
              </a:rPr>
              <a:t>Sub-Acute Intensive Care</a:t>
            </a:r>
          </a:p>
          <a:p>
            <a:pPr marL="285750" indent="-285750">
              <a:buFont typeface="Arial" panose="020B0604020202020204" pitchFamily="34" charset="0"/>
              <a:buChar char="•"/>
            </a:pPr>
            <a:r>
              <a:rPr lang="en-US" b="1" dirty="0">
                <a:latin typeface="+mn-lt"/>
              </a:rPr>
              <a:t>Rehabilitation Unit</a:t>
            </a:r>
          </a:p>
          <a:p>
            <a:pPr marL="285750" indent="-285750">
              <a:buFont typeface="Arial" panose="020B0604020202020204" pitchFamily="34" charset="0"/>
              <a:buChar char="•"/>
            </a:pPr>
            <a:r>
              <a:rPr lang="en-US" b="1" dirty="0">
                <a:latin typeface="+mn-lt"/>
              </a:rPr>
              <a:t>Hospital Confinement – Child Care</a:t>
            </a:r>
          </a:p>
          <a:p>
            <a:pPr marL="285750" indent="-285750">
              <a:buFont typeface="Arial" panose="020B0604020202020204" pitchFamily="34" charset="0"/>
              <a:buChar char="•"/>
            </a:pPr>
            <a:endParaRPr lang="en-US" b="1" dirty="0">
              <a:latin typeface="+mn-lt"/>
            </a:endParaRPr>
          </a:p>
        </p:txBody>
      </p:sp>
      <p:sp>
        <p:nvSpPr>
          <p:cNvPr id="11" name="Text Placeholder 5">
            <a:extLst>
              <a:ext uri="{FF2B5EF4-FFF2-40B4-BE49-F238E27FC236}">
                <a16:creationId xmlns:a16="http://schemas.microsoft.com/office/drawing/2014/main" id="{0CD2CDB4-C873-9744-B372-1041F3556B2E}"/>
              </a:ext>
            </a:extLst>
          </p:cNvPr>
          <p:cNvSpPr txBox="1">
            <a:spLocks/>
          </p:cNvSpPr>
          <p:nvPr/>
        </p:nvSpPr>
        <p:spPr>
          <a:xfrm>
            <a:off x="6544309" y="2384457"/>
            <a:ext cx="8781119"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solidFill>
                  <a:srgbClr val="AB2C29"/>
                </a:solidFill>
                <a:latin typeface="+mn-lt"/>
              </a:rPr>
              <a:t>Hospital Care</a:t>
            </a:r>
          </a:p>
        </p:txBody>
      </p:sp>
    </p:spTree>
    <p:extLst>
      <p:ext uri="{BB962C8B-B14F-4D97-AF65-F5344CB8AC3E}">
        <p14:creationId xmlns:p14="http://schemas.microsoft.com/office/powerpoint/2010/main" val="3791288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Specific Benefits</a:t>
            </a:r>
            <a:r>
              <a:rPr lang="en-US" sz="3600" b="1" dirty="0">
                <a:solidFill>
                  <a:srgbClr val="AB2C29"/>
                </a:solidFill>
                <a:latin typeface="+mn-lt"/>
              </a:rPr>
              <a:t> </a:t>
            </a:r>
            <a:r>
              <a:rPr lang="en-US" sz="2000" dirty="0">
                <a:solidFill>
                  <a:srgbClr val="AB2C29"/>
                </a:solidFill>
              </a:rPr>
              <a:t>(continued)</a:t>
            </a:r>
            <a:br>
              <a:rPr lang="en-US" sz="3600" dirty="0">
                <a:solidFill>
                  <a:srgbClr val="AB2C29"/>
                </a:solidFill>
                <a:latin typeface="+mn-lt"/>
              </a:rPr>
            </a:br>
            <a:r>
              <a:rPr lang="en-US" dirty="0">
                <a:solidFill>
                  <a:srgbClr val="AB2C29"/>
                </a:solidFill>
                <a:latin typeface="+mn-lt"/>
              </a:rPr>
              <a:t>Group Accident Expense Insurance</a:t>
            </a:r>
          </a:p>
        </p:txBody>
      </p:sp>
      <p:sp>
        <p:nvSpPr>
          <p:cNvPr id="6" name="Text Placeholder 5"/>
          <p:cNvSpPr>
            <a:spLocks noGrp="1"/>
          </p:cNvSpPr>
          <p:nvPr>
            <p:ph type="body" sz="half" idx="2"/>
          </p:nvPr>
        </p:nvSpPr>
        <p:spPr>
          <a:xfrm>
            <a:off x="987569" y="2940569"/>
            <a:ext cx="6796553" cy="533709"/>
          </a:xfrm>
        </p:spPr>
        <p:txBody>
          <a:bodyPr numCol="2"/>
          <a:lstStyle/>
          <a:p>
            <a:pPr marL="285750" indent="-285750">
              <a:buFont typeface="Arial" panose="020B0604020202020204" pitchFamily="34" charset="0"/>
              <a:buChar char="•"/>
            </a:pPr>
            <a:r>
              <a:rPr lang="en-US" b="1" dirty="0">
                <a:latin typeface="+mn-lt"/>
              </a:rPr>
              <a:t>Burns</a:t>
            </a:r>
          </a:p>
          <a:p>
            <a:pPr marL="285750" indent="-285750">
              <a:buFont typeface="Arial" panose="020B0604020202020204" pitchFamily="34" charset="0"/>
              <a:buChar char="•"/>
            </a:pPr>
            <a:r>
              <a:rPr lang="en-US" b="1" dirty="0">
                <a:latin typeface="+mn-lt"/>
              </a:rPr>
              <a:t>Burns – Skin Graft </a:t>
            </a:r>
            <a:r>
              <a:rPr lang="en-US" sz="1200" b="1" dirty="0">
                <a:latin typeface="+mn-lt"/>
              </a:rPr>
              <a:t>(% of burns benefit)</a:t>
            </a:r>
          </a:p>
          <a:p>
            <a:pPr marL="285750" indent="-285750">
              <a:buFont typeface="Arial" panose="020B0604020202020204" pitchFamily="34" charset="0"/>
              <a:buChar char="•"/>
            </a:pPr>
            <a:r>
              <a:rPr lang="en-US" b="1" dirty="0">
                <a:latin typeface="+mn-lt"/>
              </a:rPr>
              <a:t>Child Organized Sport </a:t>
            </a:r>
            <a:br>
              <a:rPr lang="en-US" b="1" dirty="0">
                <a:latin typeface="+mn-lt"/>
              </a:rPr>
            </a:br>
            <a:r>
              <a:rPr lang="en-US" sz="1200" b="1" dirty="0">
                <a:latin typeface="+mn-lt"/>
              </a:rPr>
              <a:t>(% of all benefits, up to $1,000)</a:t>
            </a:r>
          </a:p>
          <a:p>
            <a:pPr marL="285750" indent="-285750">
              <a:buFont typeface="Arial" panose="020B0604020202020204" pitchFamily="34" charset="0"/>
              <a:buChar char="•"/>
            </a:pPr>
            <a:r>
              <a:rPr lang="en-US" b="1" dirty="0">
                <a:latin typeface="+mn-lt"/>
              </a:rPr>
              <a:t>Coma</a:t>
            </a:r>
          </a:p>
          <a:p>
            <a:pPr marL="285750" indent="-285750">
              <a:buFont typeface="Arial" panose="020B0604020202020204" pitchFamily="34" charset="0"/>
              <a:buChar char="•"/>
            </a:pPr>
            <a:r>
              <a:rPr lang="en-US" b="1" dirty="0">
                <a:latin typeface="+mn-lt"/>
              </a:rPr>
              <a:t>Concussion</a:t>
            </a:r>
          </a:p>
          <a:p>
            <a:pPr marL="285750" indent="-285750">
              <a:buFont typeface="Arial" panose="020B0604020202020204" pitchFamily="34" charset="0"/>
              <a:buChar char="•"/>
            </a:pPr>
            <a:r>
              <a:rPr lang="en-US" b="1" dirty="0">
                <a:latin typeface="+mn-lt"/>
              </a:rPr>
              <a:t>Dental Emergency </a:t>
            </a:r>
            <a:r>
              <a:rPr lang="en-US" sz="1200" b="1" dirty="0">
                <a:latin typeface="+mn-lt"/>
              </a:rPr>
              <a:t>(crown or extraction)</a:t>
            </a:r>
          </a:p>
          <a:p>
            <a:pPr marL="285750" indent="-285750">
              <a:buFont typeface="Arial" panose="020B0604020202020204" pitchFamily="34" charset="0"/>
              <a:buChar char="•"/>
            </a:pPr>
            <a:r>
              <a:rPr lang="en-US" b="1" dirty="0">
                <a:latin typeface="+mn-lt"/>
              </a:rPr>
              <a:t>Dislocation </a:t>
            </a:r>
            <a:r>
              <a:rPr lang="en-US" sz="1200" b="1" dirty="0">
                <a:latin typeface="+mn-lt"/>
              </a:rPr>
              <a:t>(open or closed reduction)</a:t>
            </a:r>
          </a:p>
          <a:p>
            <a:pPr marL="285750" indent="-285750">
              <a:buFont typeface="Arial" panose="020B0604020202020204" pitchFamily="34" charset="0"/>
              <a:buChar char="•"/>
            </a:pPr>
            <a:r>
              <a:rPr lang="en-US" b="1" dirty="0">
                <a:latin typeface="+mn-lt"/>
              </a:rPr>
              <a:t>Ear Injury</a:t>
            </a:r>
          </a:p>
          <a:p>
            <a:pPr marL="285750" indent="-285750">
              <a:buFont typeface="Arial" panose="020B0604020202020204" pitchFamily="34" charset="0"/>
              <a:buChar char="•"/>
            </a:pPr>
            <a:r>
              <a:rPr lang="en-US" b="1" dirty="0">
                <a:latin typeface="+mn-lt"/>
              </a:rPr>
              <a:t>Eye Injury</a:t>
            </a:r>
          </a:p>
          <a:p>
            <a:pPr marL="285750" indent="-285750">
              <a:buFont typeface="Arial" panose="020B0604020202020204" pitchFamily="34" charset="0"/>
              <a:buChar char="•"/>
            </a:pPr>
            <a:r>
              <a:rPr lang="en-US" b="1" dirty="0">
                <a:latin typeface="+mn-lt"/>
              </a:rPr>
              <a:t>Fracture </a:t>
            </a:r>
            <a:r>
              <a:rPr lang="en-US" sz="1200" b="1" dirty="0">
                <a:latin typeface="+mn-lt"/>
              </a:rPr>
              <a:t>(open or closed reduction)</a:t>
            </a:r>
          </a:p>
          <a:p>
            <a:pPr marL="285750" indent="-285750">
              <a:buFont typeface="Arial" panose="020B0604020202020204" pitchFamily="34" charset="0"/>
              <a:buChar char="•"/>
            </a:pPr>
            <a:r>
              <a:rPr lang="en-US" b="1" dirty="0">
                <a:latin typeface="+mn-lt"/>
              </a:rPr>
              <a:t>Gunshot Wound</a:t>
            </a:r>
          </a:p>
          <a:p>
            <a:pPr marL="285750" indent="-285750">
              <a:buFont typeface="Arial" panose="020B0604020202020204" pitchFamily="34" charset="0"/>
              <a:buChar char="•"/>
            </a:pPr>
            <a:r>
              <a:rPr lang="en-US" b="1" dirty="0">
                <a:latin typeface="+mn-lt"/>
              </a:rPr>
              <a:t>Lacerations</a:t>
            </a:r>
          </a:p>
          <a:p>
            <a:pPr marL="285750" indent="-285750">
              <a:buFont typeface="Arial" panose="020B0604020202020204" pitchFamily="34" charset="0"/>
              <a:buChar char="•"/>
            </a:pPr>
            <a:r>
              <a:rPr lang="en-US" b="1" dirty="0">
                <a:latin typeface="+mn-lt"/>
              </a:rPr>
              <a:t>Occupational HIV </a:t>
            </a:r>
          </a:p>
          <a:p>
            <a:pPr marL="285750" indent="-285750">
              <a:buFont typeface="Arial" panose="020B0604020202020204" pitchFamily="34" charset="0"/>
              <a:buChar char="•"/>
            </a:pPr>
            <a:r>
              <a:rPr lang="en-US" b="1" dirty="0">
                <a:latin typeface="+mn-lt"/>
              </a:rPr>
              <a:t>Paralysis </a:t>
            </a:r>
            <a:r>
              <a:rPr lang="en-US" sz="1200" b="1" dirty="0">
                <a:latin typeface="+mn-lt"/>
              </a:rPr>
              <a:t>(quadriplegia or paraplegia)</a:t>
            </a:r>
          </a:p>
          <a:p>
            <a:pPr marL="285750" indent="-285750">
              <a:buFont typeface="Arial" panose="020B0604020202020204" pitchFamily="34" charset="0"/>
              <a:buChar char="•"/>
            </a:pPr>
            <a:r>
              <a:rPr lang="en-US" b="1" dirty="0">
                <a:latin typeface="+mn-lt"/>
              </a:rPr>
              <a:t>Poisoning</a:t>
            </a:r>
          </a:p>
          <a:p>
            <a:pPr marL="285750" indent="-285750">
              <a:buFont typeface="Arial" panose="020B0604020202020204" pitchFamily="34" charset="0"/>
              <a:buChar char="•"/>
            </a:pPr>
            <a:r>
              <a:rPr lang="en-US" b="1" dirty="0">
                <a:latin typeface="+mn-lt"/>
              </a:rPr>
              <a:t>Post-Traumatic Stress Disorder </a:t>
            </a:r>
            <a:r>
              <a:rPr lang="en-US" sz="1200" b="1" dirty="0">
                <a:latin typeface="+mn-lt"/>
              </a:rPr>
              <a:t>(PTSD, not military)</a:t>
            </a:r>
          </a:p>
          <a:p>
            <a:pPr marL="285750" indent="-285750">
              <a:buFont typeface="Arial" panose="020B0604020202020204" pitchFamily="34" charset="0"/>
              <a:buChar char="•"/>
            </a:pPr>
            <a:r>
              <a:rPr lang="en-US" b="1" dirty="0">
                <a:latin typeface="+mn-lt"/>
              </a:rPr>
              <a:t>Traumatic Brain Injury</a:t>
            </a:r>
          </a:p>
          <a:p>
            <a:pPr marL="285750" indent="-285750">
              <a:buFont typeface="Arial" panose="020B0604020202020204" pitchFamily="34" charset="0"/>
              <a:buChar char="•"/>
            </a:pPr>
            <a:endParaRPr lang="en-US" b="1" dirty="0">
              <a:latin typeface="+mn-lt"/>
            </a:endParaRPr>
          </a:p>
        </p:txBody>
      </p:sp>
      <p:sp>
        <p:nvSpPr>
          <p:cNvPr id="7" name="Text Placeholder 5">
            <a:extLst>
              <a:ext uri="{FF2B5EF4-FFF2-40B4-BE49-F238E27FC236}">
                <a16:creationId xmlns:a16="http://schemas.microsoft.com/office/drawing/2014/main" id="{89B6C966-6E68-434F-BF8F-E86125A1420B}"/>
              </a:ext>
            </a:extLst>
          </p:cNvPr>
          <p:cNvSpPr txBox="1">
            <a:spLocks/>
          </p:cNvSpPr>
          <p:nvPr/>
        </p:nvSpPr>
        <p:spPr>
          <a:xfrm>
            <a:off x="987570" y="2337565"/>
            <a:ext cx="8781119"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solidFill>
                  <a:srgbClr val="AB2C29"/>
                </a:solidFill>
                <a:latin typeface="+mn-lt"/>
              </a:rPr>
              <a:t>Specific Injury Care</a:t>
            </a:r>
          </a:p>
        </p:txBody>
      </p:sp>
      <p:sp>
        <p:nvSpPr>
          <p:cNvPr id="10" name="Text Placeholder 5">
            <a:extLst>
              <a:ext uri="{FF2B5EF4-FFF2-40B4-BE49-F238E27FC236}">
                <a16:creationId xmlns:a16="http://schemas.microsoft.com/office/drawing/2014/main" id="{F733258F-D1C0-D54A-A17A-18135ECDFD8D}"/>
              </a:ext>
            </a:extLst>
          </p:cNvPr>
          <p:cNvSpPr txBox="1">
            <a:spLocks/>
          </p:cNvSpPr>
          <p:nvPr/>
        </p:nvSpPr>
        <p:spPr>
          <a:xfrm>
            <a:off x="7599386" y="2940569"/>
            <a:ext cx="4358153" cy="533709"/>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b="1" dirty="0">
                <a:latin typeface="+mn-lt"/>
              </a:rPr>
              <a:t>Open Abdominal, Thoracic or Cranial Surgery</a:t>
            </a:r>
          </a:p>
          <a:p>
            <a:pPr marL="285750" indent="-285750">
              <a:buFont typeface="Arial" panose="020B0604020202020204" pitchFamily="34" charset="0"/>
              <a:buChar char="•"/>
            </a:pPr>
            <a:r>
              <a:rPr lang="en-US" b="1" dirty="0">
                <a:latin typeface="+mn-lt"/>
              </a:rPr>
              <a:t>Tendon, Ligament, Rotator Cuff or Knee Cartilage Surgery</a:t>
            </a:r>
          </a:p>
          <a:p>
            <a:pPr marL="285750" indent="-285750">
              <a:buFont typeface="Arial" panose="020B0604020202020204" pitchFamily="34" charset="0"/>
              <a:buChar char="•"/>
            </a:pPr>
            <a:r>
              <a:rPr lang="en-US" b="1" dirty="0">
                <a:latin typeface="+mn-lt"/>
              </a:rPr>
              <a:t>Ruptured Disc Surgery</a:t>
            </a:r>
          </a:p>
          <a:p>
            <a:pPr marL="285750" indent="-285750">
              <a:buFont typeface="Arial" panose="020B0604020202020204" pitchFamily="34" charset="0"/>
              <a:buChar char="•"/>
            </a:pPr>
            <a:r>
              <a:rPr lang="en-US" b="1" dirty="0">
                <a:latin typeface="+mn-lt"/>
              </a:rPr>
              <a:t>Hernia Surgery</a:t>
            </a:r>
          </a:p>
          <a:p>
            <a:pPr marL="285750" indent="-285750">
              <a:buFont typeface="Arial" panose="020B0604020202020204" pitchFamily="34" charset="0"/>
              <a:buChar char="•"/>
            </a:pPr>
            <a:r>
              <a:rPr lang="en-US" b="1" dirty="0">
                <a:latin typeface="+mn-lt"/>
              </a:rPr>
              <a:t>Exploratory Surgery</a:t>
            </a:r>
          </a:p>
          <a:p>
            <a:pPr marL="285750" indent="-285750">
              <a:buFont typeface="Arial" panose="020B0604020202020204" pitchFamily="34" charset="0"/>
              <a:buChar char="•"/>
            </a:pPr>
            <a:r>
              <a:rPr lang="en-US" b="1" dirty="0">
                <a:latin typeface="+mn-lt"/>
              </a:rPr>
              <a:t>Miscellaneous Outpatient Surgery</a:t>
            </a:r>
          </a:p>
          <a:p>
            <a:pPr marL="285750" indent="-285750">
              <a:buFont typeface="Arial" panose="020B0604020202020204" pitchFamily="34" charset="0"/>
              <a:buChar char="•"/>
            </a:pPr>
            <a:r>
              <a:rPr lang="en-US" b="1" dirty="0">
                <a:latin typeface="+mn-lt"/>
              </a:rPr>
              <a:t>Anesthesia</a:t>
            </a:r>
          </a:p>
          <a:p>
            <a:pPr marL="285750" indent="-285750">
              <a:buFont typeface="Arial" panose="020B0604020202020204" pitchFamily="34" charset="0"/>
              <a:buChar char="•"/>
            </a:pPr>
            <a:endParaRPr lang="en-US" b="1" dirty="0">
              <a:latin typeface="+mn-lt"/>
            </a:endParaRPr>
          </a:p>
        </p:txBody>
      </p:sp>
      <p:sp>
        <p:nvSpPr>
          <p:cNvPr id="11" name="Text Placeholder 5">
            <a:extLst>
              <a:ext uri="{FF2B5EF4-FFF2-40B4-BE49-F238E27FC236}">
                <a16:creationId xmlns:a16="http://schemas.microsoft.com/office/drawing/2014/main" id="{0CD2CDB4-C873-9744-B372-1041F3556B2E}"/>
              </a:ext>
            </a:extLst>
          </p:cNvPr>
          <p:cNvSpPr txBox="1">
            <a:spLocks/>
          </p:cNvSpPr>
          <p:nvPr/>
        </p:nvSpPr>
        <p:spPr>
          <a:xfrm>
            <a:off x="7599386" y="2337565"/>
            <a:ext cx="8781119"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solidFill>
                  <a:srgbClr val="AB2C29"/>
                </a:solidFill>
                <a:latin typeface="+mn-lt"/>
              </a:rPr>
              <a:t>Surgical Care</a:t>
            </a:r>
          </a:p>
        </p:txBody>
      </p:sp>
    </p:spTree>
    <p:extLst>
      <p:ext uri="{BB962C8B-B14F-4D97-AF65-F5344CB8AC3E}">
        <p14:creationId xmlns:p14="http://schemas.microsoft.com/office/powerpoint/2010/main" val="1098982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569" y="457200"/>
            <a:ext cx="9135485" cy="1600200"/>
          </a:xfrm>
        </p:spPr>
        <p:txBody>
          <a:bodyPr/>
          <a:lstStyle/>
          <a:p>
            <a:r>
              <a:rPr lang="en-US" sz="5400" b="1" dirty="0">
                <a:solidFill>
                  <a:srgbClr val="AB2C29"/>
                </a:solidFill>
                <a:latin typeface="+mn-lt"/>
              </a:rPr>
              <a:t>Specific Benefits</a:t>
            </a:r>
            <a:r>
              <a:rPr lang="en-US" sz="3600" b="1" dirty="0">
                <a:solidFill>
                  <a:srgbClr val="AB2C29"/>
                </a:solidFill>
                <a:latin typeface="+mn-lt"/>
              </a:rPr>
              <a:t> </a:t>
            </a:r>
            <a:r>
              <a:rPr lang="en-US" sz="2000" dirty="0">
                <a:solidFill>
                  <a:srgbClr val="AB2C29"/>
                </a:solidFill>
              </a:rPr>
              <a:t>(continued)</a:t>
            </a:r>
            <a:br>
              <a:rPr lang="en-US" sz="3600" dirty="0">
                <a:solidFill>
                  <a:srgbClr val="AB2C29"/>
                </a:solidFill>
                <a:latin typeface="+mn-lt"/>
              </a:rPr>
            </a:br>
            <a:r>
              <a:rPr lang="en-US" dirty="0">
                <a:solidFill>
                  <a:srgbClr val="AB2C29"/>
                </a:solidFill>
                <a:latin typeface="+mn-lt"/>
              </a:rPr>
              <a:t>Group Accident Expense Insurance</a:t>
            </a:r>
          </a:p>
        </p:txBody>
      </p:sp>
      <p:sp>
        <p:nvSpPr>
          <p:cNvPr id="6" name="Text Placeholder 5"/>
          <p:cNvSpPr>
            <a:spLocks noGrp="1"/>
          </p:cNvSpPr>
          <p:nvPr>
            <p:ph type="body" sz="half" idx="2"/>
          </p:nvPr>
        </p:nvSpPr>
        <p:spPr>
          <a:xfrm>
            <a:off x="987569" y="2940569"/>
            <a:ext cx="7488216" cy="2756846"/>
          </a:xfrm>
        </p:spPr>
        <p:txBody>
          <a:bodyPr numCol="2" spcCol="457200"/>
          <a:lstStyle/>
          <a:p>
            <a:pPr marL="285750" indent="-285750">
              <a:buFont typeface="Arial" panose="020B0604020202020204" pitchFamily="34" charset="0"/>
              <a:buChar char="•"/>
            </a:pPr>
            <a:r>
              <a:rPr lang="en-US" b="1" dirty="0">
                <a:latin typeface="+mn-lt"/>
              </a:rPr>
              <a:t>Follow-Up Treatment </a:t>
            </a:r>
            <a:r>
              <a:rPr lang="en-US" sz="1200" b="1" dirty="0">
                <a:latin typeface="+mn-lt"/>
              </a:rPr>
              <a:t>(two per accident)</a:t>
            </a:r>
          </a:p>
          <a:p>
            <a:pPr marL="285750" indent="-285750">
              <a:buFont typeface="Arial" panose="020B0604020202020204" pitchFamily="34" charset="0"/>
              <a:buChar char="•"/>
            </a:pPr>
            <a:r>
              <a:rPr lang="en-US" b="1" dirty="0">
                <a:latin typeface="+mn-lt"/>
              </a:rPr>
              <a:t>Physical, Occupational or Speech Therapy </a:t>
            </a:r>
            <a:r>
              <a:rPr lang="en-US" sz="1200" b="1" dirty="0">
                <a:latin typeface="+mn-lt"/>
              </a:rPr>
              <a:t>(six per accident)</a:t>
            </a:r>
          </a:p>
          <a:p>
            <a:pPr marL="285750" indent="-285750">
              <a:buFont typeface="Arial" panose="020B0604020202020204" pitchFamily="34" charset="0"/>
              <a:buChar char="•"/>
            </a:pPr>
            <a:r>
              <a:rPr lang="en-US" b="1" dirty="0">
                <a:latin typeface="+mn-lt"/>
              </a:rPr>
              <a:t>Chiropractic/Acupuncture Treatment </a:t>
            </a:r>
            <a:r>
              <a:rPr lang="en-US" sz="1200" b="1" dirty="0">
                <a:latin typeface="+mn-lt"/>
              </a:rPr>
              <a:t>(six per accident)</a:t>
            </a:r>
          </a:p>
          <a:p>
            <a:pPr marL="285750" indent="-285750">
              <a:buFont typeface="Arial" panose="020B0604020202020204" pitchFamily="34" charset="0"/>
              <a:buChar char="•"/>
            </a:pPr>
            <a:r>
              <a:rPr lang="en-US" b="1" dirty="0">
                <a:latin typeface="+mn-lt"/>
              </a:rPr>
              <a:t>Epidural Pain Management</a:t>
            </a:r>
          </a:p>
          <a:p>
            <a:pPr marL="285750" indent="-285750">
              <a:buFont typeface="Arial" panose="020B0604020202020204" pitchFamily="34" charset="0"/>
              <a:buChar char="•"/>
            </a:pPr>
            <a:r>
              <a:rPr lang="en-US" b="1" dirty="0">
                <a:latin typeface="+mn-lt"/>
              </a:rPr>
              <a:t>Prescription Medication </a:t>
            </a:r>
            <a:r>
              <a:rPr lang="en-US" sz="1200" b="1" dirty="0">
                <a:latin typeface="+mn-lt"/>
              </a:rPr>
              <a:t>(twice per accident; six per calendar year)</a:t>
            </a:r>
            <a:br>
              <a:rPr lang="en-US" sz="1200" b="1" dirty="0">
                <a:latin typeface="+mn-lt"/>
              </a:rPr>
            </a:br>
            <a:br>
              <a:rPr lang="en-US" sz="1200" b="1" dirty="0">
                <a:latin typeface="+mn-lt"/>
              </a:rPr>
            </a:br>
            <a:br>
              <a:rPr lang="en-US" sz="1200" b="1" dirty="0">
                <a:latin typeface="+mn-lt"/>
              </a:rPr>
            </a:br>
            <a:endParaRPr lang="en-US" sz="1200" b="1" dirty="0">
              <a:latin typeface="+mn-lt"/>
            </a:endParaRPr>
          </a:p>
          <a:p>
            <a:pPr marL="285750" indent="-285750">
              <a:buFont typeface="Arial" panose="020B0604020202020204" pitchFamily="34" charset="0"/>
              <a:buChar char="•"/>
            </a:pPr>
            <a:r>
              <a:rPr lang="en-US" b="1" dirty="0">
                <a:latin typeface="+mn-lt"/>
              </a:rPr>
              <a:t>Medical Supplies </a:t>
            </a:r>
            <a:r>
              <a:rPr lang="en-US" sz="1200" b="1" dirty="0">
                <a:latin typeface="+mn-lt"/>
              </a:rPr>
              <a:t>(once per accident; </a:t>
            </a:r>
            <a:br>
              <a:rPr lang="en-US" sz="1200" b="1" dirty="0">
                <a:latin typeface="+mn-lt"/>
              </a:rPr>
            </a:br>
            <a:r>
              <a:rPr lang="en-US" sz="1200" b="1" dirty="0">
                <a:latin typeface="+mn-lt"/>
              </a:rPr>
              <a:t>once per calendar year)</a:t>
            </a:r>
          </a:p>
          <a:p>
            <a:pPr marL="285750" indent="-285750">
              <a:buFont typeface="Arial" panose="020B0604020202020204" pitchFamily="34" charset="0"/>
              <a:buChar char="•"/>
            </a:pPr>
            <a:r>
              <a:rPr lang="en-US" b="1" dirty="0">
                <a:latin typeface="+mn-lt"/>
              </a:rPr>
              <a:t>Appliances</a:t>
            </a:r>
          </a:p>
          <a:p>
            <a:pPr marL="285750" indent="-285750">
              <a:buFont typeface="Arial" panose="020B0604020202020204" pitchFamily="34" charset="0"/>
              <a:buChar char="•"/>
            </a:pPr>
            <a:r>
              <a:rPr lang="en-US" b="1" dirty="0">
                <a:latin typeface="+mn-lt"/>
              </a:rPr>
              <a:t>Prosthetic Devices </a:t>
            </a:r>
            <a:r>
              <a:rPr lang="en-US" sz="1200" b="1" dirty="0">
                <a:latin typeface="+mn-lt"/>
              </a:rPr>
              <a:t>(one and multiple)</a:t>
            </a:r>
          </a:p>
          <a:p>
            <a:pPr marL="285750" indent="-285750">
              <a:buFont typeface="Arial" panose="020B0604020202020204" pitchFamily="34" charset="0"/>
              <a:buChar char="•"/>
            </a:pPr>
            <a:r>
              <a:rPr lang="en-US" b="1" dirty="0">
                <a:latin typeface="+mn-lt"/>
              </a:rPr>
              <a:t>Residence/Vehicle Modification</a:t>
            </a:r>
          </a:p>
          <a:p>
            <a:pPr marL="285750" indent="-285750">
              <a:buFont typeface="Arial" panose="020B0604020202020204" pitchFamily="34" charset="0"/>
              <a:buChar char="•"/>
            </a:pPr>
            <a:r>
              <a:rPr lang="en-US" b="1" dirty="0">
                <a:latin typeface="+mn-lt"/>
              </a:rPr>
              <a:t>Transportation </a:t>
            </a:r>
            <a:r>
              <a:rPr lang="en-US" sz="1200" b="1" dirty="0">
                <a:latin typeface="+mn-lt"/>
              </a:rPr>
              <a:t>(ground and air)</a:t>
            </a:r>
          </a:p>
          <a:p>
            <a:pPr marL="285750" indent="-285750">
              <a:buFont typeface="Arial" panose="020B0604020202020204" pitchFamily="34" charset="0"/>
              <a:buChar char="•"/>
            </a:pPr>
            <a:r>
              <a:rPr lang="en-US" b="1" dirty="0">
                <a:latin typeface="+mn-lt"/>
              </a:rPr>
              <a:t>Lodging</a:t>
            </a:r>
          </a:p>
          <a:p>
            <a:pPr marL="285750" indent="-285750">
              <a:buFont typeface="Arial" panose="020B0604020202020204" pitchFamily="34" charset="0"/>
              <a:buChar char="•"/>
            </a:pPr>
            <a:endParaRPr lang="en-US" b="1" dirty="0">
              <a:latin typeface="+mn-lt"/>
            </a:endParaRPr>
          </a:p>
          <a:p>
            <a:pPr marL="285750" indent="-285750">
              <a:buFont typeface="Arial" panose="020B0604020202020204" pitchFamily="34" charset="0"/>
              <a:buChar char="•"/>
            </a:pPr>
            <a:endParaRPr lang="en-US" b="1" dirty="0">
              <a:latin typeface="+mn-lt"/>
            </a:endParaRPr>
          </a:p>
        </p:txBody>
      </p:sp>
      <p:sp>
        <p:nvSpPr>
          <p:cNvPr id="7" name="Text Placeholder 5">
            <a:extLst>
              <a:ext uri="{FF2B5EF4-FFF2-40B4-BE49-F238E27FC236}">
                <a16:creationId xmlns:a16="http://schemas.microsoft.com/office/drawing/2014/main" id="{89B6C966-6E68-434F-BF8F-E86125A1420B}"/>
              </a:ext>
            </a:extLst>
          </p:cNvPr>
          <p:cNvSpPr txBox="1">
            <a:spLocks/>
          </p:cNvSpPr>
          <p:nvPr/>
        </p:nvSpPr>
        <p:spPr>
          <a:xfrm>
            <a:off x="987570" y="2337565"/>
            <a:ext cx="8781119"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solidFill>
                  <a:srgbClr val="AB2C29"/>
                </a:solidFill>
                <a:latin typeface="+mn-lt"/>
              </a:rPr>
              <a:t>Supportive Care</a:t>
            </a:r>
          </a:p>
        </p:txBody>
      </p:sp>
      <p:sp>
        <p:nvSpPr>
          <p:cNvPr id="10" name="Text Placeholder 5">
            <a:extLst>
              <a:ext uri="{FF2B5EF4-FFF2-40B4-BE49-F238E27FC236}">
                <a16:creationId xmlns:a16="http://schemas.microsoft.com/office/drawing/2014/main" id="{F733258F-D1C0-D54A-A17A-18135ECDFD8D}"/>
              </a:ext>
            </a:extLst>
          </p:cNvPr>
          <p:cNvSpPr txBox="1">
            <a:spLocks/>
          </p:cNvSpPr>
          <p:nvPr/>
        </p:nvSpPr>
        <p:spPr>
          <a:xfrm>
            <a:off x="8569570" y="2940569"/>
            <a:ext cx="4358153" cy="533709"/>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b="1" dirty="0">
                <a:latin typeface="+mn-lt"/>
              </a:rPr>
              <a:t>Wellness Benefits</a:t>
            </a:r>
          </a:p>
          <a:p>
            <a:pPr marL="285750" indent="-285750">
              <a:buFont typeface="Arial" panose="020B0604020202020204" pitchFamily="34" charset="0"/>
              <a:buChar char="•"/>
            </a:pPr>
            <a:endParaRPr lang="en-US" b="1" dirty="0">
              <a:latin typeface="+mn-lt"/>
            </a:endParaRPr>
          </a:p>
        </p:txBody>
      </p:sp>
      <p:sp>
        <p:nvSpPr>
          <p:cNvPr id="11" name="Text Placeholder 5">
            <a:extLst>
              <a:ext uri="{FF2B5EF4-FFF2-40B4-BE49-F238E27FC236}">
                <a16:creationId xmlns:a16="http://schemas.microsoft.com/office/drawing/2014/main" id="{0CD2CDB4-C873-9744-B372-1041F3556B2E}"/>
              </a:ext>
            </a:extLst>
          </p:cNvPr>
          <p:cNvSpPr txBox="1">
            <a:spLocks/>
          </p:cNvSpPr>
          <p:nvPr/>
        </p:nvSpPr>
        <p:spPr>
          <a:xfrm>
            <a:off x="8569570" y="2337565"/>
            <a:ext cx="8781119" cy="968275"/>
          </a:xfrm>
          <a:prstGeom prst="rect">
            <a:avLst/>
          </a:prstGeom>
        </p:spPr>
        <p:txBody>
          <a:bodyPr numCol="1"/>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msi Pro" panose="020B0A060202010101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65000"/>
                    <a:lumOff val="35000"/>
                  </a:schemeClr>
                </a:solidFill>
                <a:latin typeface="Amsi Pro" panose="020B0A060202010101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65000"/>
                    <a:lumOff val="35000"/>
                  </a:schemeClr>
                </a:solidFill>
                <a:latin typeface="Amsi Pro" panose="020B0A060202010101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Amsi Pro" panose="020B0A060202010101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solidFill>
                  <a:srgbClr val="AB2C29"/>
                </a:solidFill>
                <a:latin typeface="+mn-lt"/>
              </a:rPr>
              <a:t>Preventive Care</a:t>
            </a:r>
          </a:p>
        </p:txBody>
      </p:sp>
    </p:spTree>
    <p:extLst>
      <p:ext uri="{BB962C8B-B14F-4D97-AF65-F5344CB8AC3E}">
        <p14:creationId xmlns:p14="http://schemas.microsoft.com/office/powerpoint/2010/main" val="1208497722"/>
      </p:ext>
    </p:extLst>
  </p:cSld>
  <p:clrMapOvr>
    <a:masterClrMapping/>
  </p:clrMapOvr>
</p:sld>
</file>

<file path=ppt/theme/theme1.xml><?xml version="1.0" encoding="utf-8"?>
<a:theme xmlns:a="http://schemas.openxmlformats.org/drawingml/2006/main" name="Custom Design">
  <a:themeElements>
    <a:clrScheme name="Assurity Theme">
      <a:dk1>
        <a:srgbClr val="000000"/>
      </a:dk1>
      <a:lt1>
        <a:srgbClr val="FFFFFF"/>
      </a:lt1>
      <a:dk2>
        <a:srgbClr val="44546A"/>
      </a:dk2>
      <a:lt2>
        <a:srgbClr val="E7E6E6"/>
      </a:lt2>
      <a:accent1>
        <a:srgbClr val="AB2C28"/>
      </a:accent1>
      <a:accent2>
        <a:srgbClr val="34C1CC"/>
      </a:accent2>
      <a:accent3>
        <a:srgbClr val="A5A5A5"/>
      </a:accent3>
      <a:accent4>
        <a:srgbClr val="FCBF49"/>
      </a:accent4>
      <a:accent5>
        <a:srgbClr val="E5F6F7"/>
      </a:accent5>
      <a:accent6>
        <a:srgbClr val="70AD47"/>
      </a:accent6>
      <a:hlink>
        <a:srgbClr val="34C1CC"/>
      </a:hlink>
      <a:folHlink>
        <a:srgbClr val="003C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lnSpcReduction="10000"/>
      </a:bodyPr>
      <a:lstStyle>
        <a:defPPr algn="r">
          <a:defRPr sz="4800" b="1" dirty="0">
            <a:solidFill>
              <a:srgbClr val="AB2C29"/>
            </a:solidFill>
          </a:defRPr>
        </a:defPPr>
      </a:lstStyle>
    </a:txDef>
  </a:objectDefaults>
  <a:extraClrSchemeLst/>
  <a:extLst>
    <a:ext uri="{05A4C25C-085E-4340-85A3-A5531E510DB2}">
      <thm15:themeFamily xmlns:thm15="http://schemas.microsoft.com/office/thememl/2012/main" name="Assurity New Brand Template 08-13-17" id="{A2D2A47D-746C-7047-A2B0-43245F1350C2}" vid="{F56F68D1-FB98-EC4B-9712-AB47ECF4DE91}"/>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urity New Brand Template 08-13-17" id="{A2D2A47D-746C-7047-A2B0-43245F1350C2}" vid="{B69A9193-BDCC-1E45-8E46-4288B3B29605}"/>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urity New Brand Template 08-13-17" id="{A2D2A47D-746C-7047-A2B0-43245F1350C2}" vid="{9BFEC60D-F644-DA4D-9925-25E81CE1BB8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ctr">
          <a:defRPr sz="4800" b="1" dirty="0">
            <a:solidFill>
              <a:srgbClr val="35C1CC"/>
            </a:solidFill>
          </a:defRPr>
        </a:defPPr>
      </a:lstStyle>
    </a:txDef>
  </a:objectDefaults>
  <a:extraClrSchemeLst/>
  <a:extLst>
    <a:ext uri="{05A4C25C-085E-4340-85A3-A5531E510DB2}">
      <thm15:themeFamily xmlns:thm15="http://schemas.microsoft.com/office/thememl/2012/main" name="Assurity New Brand Template 08-13-17" id="{A2D2A47D-746C-7047-A2B0-43245F1350C2}" vid="{037A09A4-E8FC-3C49-84BB-B3984393D6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8232</TotalTime>
  <Words>877</Words>
  <Application>Microsoft Macintosh PowerPoint</Application>
  <PresentationFormat>Widescreen</PresentationFormat>
  <Paragraphs>178</Paragraphs>
  <Slides>17</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DotumChe</vt:lpstr>
      <vt:lpstr>Amsi Pro</vt:lpstr>
      <vt:lpstr>Amsi Pro Cond Light</vt:lpstr>
      <vt:lpstr>Arial</vt:lpstr>
      <vt:lpstr>Arial Narrow</vt:lpstr>
      <vt:lpstr>Calibri</vt:lpstr>
      <vt:lpstr>Calibri Light</vt:lpstr>
      <vt:lpstr>Custom Design</vt:lpstr>
      <vt:lpstr>2_Custom Design</vt:lpstr>
      <vt:lpstr>3_Custom Design</vt:lpstr>
      <vt:lpstr>1_Custom Design</vt:lpstr>
      <vt:lpstr>PowerPoint Presentation</vt:lpstr>
      <vt:lpstr>PowerPoint Presentation</vt:lpstr>
      <vt:lpstr>PowerPoint Presentation</vt:lpstr>
      <vt:lpstr>Four distinct plans at a variety of price points, plus a unique Prime benefits plan. Should an accident occur, a Group Accident Expense plan may help cover expenses.         </vt:lpstr>
      <vt:lpstr>PowerPoint Presentation</vt:lpstr>
      <vt:lpstr>Six Benefit Categories Group Accident Expense Insurance</vt:lpstr>
      <vt:lpstr>Specific Benefits Group Accident Expense Insurance</vt:lpstr>
      <vt:lpstr>Specific Benefits (continued) Group Accident Expense Insurance</vt:lpstr>
      <vt:lpstr>Specific Benefits (continued) Group Accident Expense Insurance</vt:lpstr>
      <vt:lpstr>Included Rider </vt:lpstr>
      <vt:lpstr>Optional Riders Not available with Prime Benefits. </vt:lpstr>
      <vt:lpstr>Prime Benefits Group Accident Expense Insurance</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Microsoft Office User</dc:creator>
  <cp:lastModifiedBy>Microsoft Office User</cp:lastModifiedBy>
  <cp:revision>144</cp:revision>
  <cp:lastPrinted>2019-05-06T21:04:45Z</cp:lastPrinted>
  <dcterms:created xsi:type="dcterms:W3CDTF">2018-05-21T18:19:11Z</dcterms:created>
  <dcterms:modified xsi:type="dcterms:W3CDTF">2019-05-06T21:37:34Z</dcterms:modified>
</cp:coreProperties>
</file>