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 id="2147483704" r:id="rId3"/>
    <p:sldMasterId id="2147483672" r:id="rId4"/>
  </p:sldMasterIdLst>
  <p:notesMasterIdLst>
    <p:notesMasterId r:id="rId21"/>
  </p:notesMasterIdLst>
  <p:handoutMasterIdLst>
    <p:handoutMasterId r:id="rId22"/>
  </p:handoutMasterIdLst>
  <p:sldIdLst>
    <p:sldId id="316" r:id="rId5"/>
    <p:sldId id="310" r:id="rId6"/>
    <p:sldId id="300" r:id="rId7"/>
    <p:sldId id="295" r:id="rId8"/>
    <p:sldId id="311" r:id="rId9"/>
    <p:sldId id="320" r:id="rId10"/>
    <p:sldId id="313" r:id="rId11"/>
    <p:sldId id="321" r:id="rId12"/>
    <p:sldId id="312" r:id="rId13"/>
    <p:sldId id="319" r:id="rId14"/>
    <p:sldId id="323" r:id="rId15"/>
    <p:sldId id="315" r:id="rId16"/>
    <p:sldId id="322" r:id="rId17"/>
    <p:sldId id="302"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003C4C"/>
    <a:srgbClr val="AB2C29"/>
    <a:srgbClr val="E5F6F7"/>
    <a:srgbClr val="D5FFFF"/>
    <a:srgbClr val="35C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1" autoAdjust="0"/>
    <p:restoredTop sz="94716"/>
  </p:normalViewPr>
  <p:slideViewPr>
    <p:cSldViewPr snapToGrid="0" snapToObjects="1">
      <p:cViewPr varScale="1">
        <p:scale>
          <a:sx n="141" d="100"/>
          <a:sy n="141" d="100"/>
        </p:scale>
        <p:origin x="200" y="416"/>
      </p:cViewPr>
      <p:guideLst/>
    </p:cSldViewPr>
  </p:slideViewPr>
  <p:notesTextViewPr>
    <p:cViewPr>
      <p:scale>
        <a:sx n="1" d="1"/>
        <a:sy n="1" d="1"/>
      </p:scale>
      <p:origin x="0" y="0"/>
    </p:cViewPr>
  </p:notesTextViewPr>
  <p:notesViewPr>
    <p:cSldViewPr snapToGrid="0" snapToObjects="1" showGuides="1">
      <p:cViewPr varScale="1">
        <p:scale>
          <a:sx n="170" d="100"/>
          <a:sy n="170" d="100"/>
        </p:scale>
        <p:origin x="53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72977B-4516-ED46-B8E2-6526FAC03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D111C3-4CAF-8A4A-A3E1-1662635EC0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3AA46A-5DB0-8545-8E5A-3E7F932E5B63}" type="datetimeFigureOut">
              <a:rPr lang="en-US" smtClean="0"/>
              <a:t>12/27/18</a:t>
            </a:fld>
            <a:endParaRPr lang="en-US"/>
          </a:p>
        </p:txBody>
      </p:sp>
      <p:sp>
        <p:nvSpPr>
          <p:cNvPr id="4" name="Footer Placeholder 3">
            <a:extLst>
              <a:ext uri="{FF2B5EF4-FFF2-40B4-BE49-F238E27FC236}">
                <a16:creationId xmlns:a16="http://schemas.microsoft.com/office/drawing/2014/main" id="{7C276B11-E458-8A42-B990-D5AD0E5823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6AA88-4B1C-F449-A995-9818B9E34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B59F2-0C31-8A44-A83A-496FEB376283}" type="slidenum">
              <a:rPr lang="en-US" smtClean="0"/>
              <a:t>‹#›</a:t>
            </a:fld>
            <a:endParaRPr lang="en-US"/>
          </a:p>
        </p:txBody>
      </p:sp>
    </p:spTree>
    <p:extLst>
      <p:ext uri="{BB962C8B-B14F-4D97-AF65-F5344CB8AC3E}">
        <p14:creationId xmlns:p14="http://schemas.microsoft.com/office/powerpoint/2010/main" val="186568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856B-1365-AC4D-89F1-E503AAB34784}" type="datetimeFigureOut">
              <a:rPr lang="en-US" smtClean="0"/>
              <a:t>12/27/18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162BC-2E23-CA46-9172-C3DD0152C897}" type="slidenum">
              <a:rPr lang="en-US" smtClean="0"/>
              <a:t>‹#›</a:t>
            </a:fld>
            <a:endParaRPr lang="en-US"/>
          </a:p>
        </p:txBody>
      </p:sp>
    </p:spTree>
    <p:extLst>
      <p:ext uri="{BB962C8B-B14F-4D97-AF65-F5344CB8AC3E}">
        <p14:creationId xmlns:p14="http://schemas.microsoft.com/office/powerpoint/2010/main" val="42683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E031-3017-564A-8D92-7EBD7251DA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B3EB1-EA5D-5A42-8530-4627DE4E53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5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2F7C9-465D-784E-B50D-A10DC446E570}"/>
              </a:ext>
            </a:extLst>
          </p:cNvPr>
          <p:cNvSpPr txBox="1"/>
          <p:nvPr userDrawn="1"/>
        </p:nvSpPr>
        <p:spPr>
          <a:xfrm>
            <a:off x="586596" y="2346385"/>
            <a:ext cx="4152181" cy="1420483"/>
          </a:xfrm>
          <a:prstGeom prst="rect">
            <a:avLst/>
          </a:prstGeom>
        </p:spPr>
        <p:txBody>
          <a:bodyPr wrap="square" rtlCol="0">
            <a:normAutofit/>
          </a:bodyPr>
          <a:lstStyle/>
          <a:p>
            <a:pPr algn="r"/>
            <a:endParaRPr lang="en-US" sz="4800" b="1" dirty="0">
              <a:solidFill>
                <a:srgbClr val="AB2C29"/>
              </a:solidFill>
            </a:endParaRPr>
          </a:p>
        </p:txBody>
      </p:sp>
      <p:sp>
        <p:nvSpPr>
          <p:cNvPr id="10" name="Text Placeholder 9">
            <a:extLst>
              <a:ext uri="{FF2B5EF4-FFF2-40B4-BE49-F238E27FC236}">
                <a16:creationId xmlns:a16="http://schemas.microsoft.com/office/drawing/2014/main" id="{C5C34816-1FB4-A644-A014-C7111F1C59D1}"/>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12" name="Text Placeholder 11">
            <a:extLst>
              <a:ext uri="{FF2B5EF4-FFF2-40B4-BE49-F238E27FC236}">
                <a16:creationId xmlns:a16="http://schemas.microsoft.com/office/drawing/2014/main" id="{E98EE29D-16CB-194C-98CC-F6B68B6C882C}"/>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rgbClr val="AB2C29"/>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13063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10DA60FF-01D8-A04F-A904-A2CF8DCD66F2}"/>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6" name="Table Placeholder 5">
            <a:extLst>
              <a:ext uri="{FF2B5EF4-FFF2-40B4-BE49-F238E27FC236}">
                <a16:creationId xmlns:a16="http://schemas.microsoft.com/office/drawing/2014/main" id="{68FE75F9-3286-7340-84DC-1ADDA08DADFD}"/>
              </a:ext>
            </a:extLst>
          </p:cNvPr>
          <p:cNvSpPr>
            <a:spLocks noGrp="1"/>
          </p:cNvSpPr>
          <p:nvPr>
            <p:ph type="tbl" sz="quarter" idx="11"/>
          </p:nvPr>
        </p:nvSpPr>
        <p:spPr>
          <a:xfrm>
            <a:off x="2032000" y="2801805"/>
            <a:ext cx="8128000" cy="2549525"/>
          </a:xfrm>
          <a:prstGeom prst="rect">
            <a:avLst/>
          </a:prstGeom>
        </p:spPr>
        <p:txBody>
          <a:bodyPr/>
          <a:lstStyle/>
          <a:p>
            <a:endParaRPr lang="en-US" dirty="0"/>
          </a:p>
        </p:txBody>
      </p:sp>
    </p:spTree>
    <p:extLst>
      <p:ext uri="{BB962C8B-B14F-4D97-AF65-F5344CB8AC3E}">
        <p14:creationId xmlns:p14="http://schemas.microsoft.com/office/powerpoint/2010/main" val="235008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4E71F7-5CF7-3C42-8978-671E49A71C06}"/>
              </a:ext>
            </a:extLst>
          </p:cNvPr>
          <p:cNvCxnSpPr/>
          <p:nvPr userDrawn="1"/>
        </p:nvCxnSpPr>
        <p:spPr>
          <a:xfrm>
            <a:off x="5191760" y="1690591"/>
            <a:ext cx="0" cy="2796099"/>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
        <p:nvSpPr>
          <p:cNvPr id="6" name="Text Placeholder 5">
            <a:extLst>
              <a:ext uri="{FF2B5EF4-FFF2-40B4-BE49-F238E27FC236}">
                <a16:creationId xmlns:a16="http://schemas.microsoft.com/office/drawing/2014/main" id="{DF41B969-6222-AB44-ABC5-7E2702A2BC8F}"/>
              </a:ext>
            </a:extLst>
          </p:cNvPr>
          <p:cNvSpPr>
            <a:spLocks noGrp="1"/>
          </p:cNvSpPr>
          <p:nvPr>
            <p:ph type="body" sz="quarter" idx="10" hasCustomPrompt="1"/>
          </p:nvPr>
        </p:nvSpPr>
        <p:spPr>
          <a:xfrm>
            <a:off x="844384" y="2065744"/>
            <a:ext cx="3932237" cy="1771650"/>
          </a:xfrm>
          <a:prstGeom prst="rect">
            <a:avLst/>
          </a:prstGeom>
        </p:spPr>
        <p:txBody>
          <a:bodyPr/>
          <a:lstStyle>
            <a:lvl1pPr marL="0" indent="0" algn="r">
              <a:buFontTx/>
              <a:buNone/>
              <a:defRPr sz="4800" b="1" i="0">
                <a:solidFill>
                  <a:srgbClr val="003C4C"/>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8" name="Chart Placeholder 7">
            <a:extLst>
              <a:ext uri="{FF2B5EF4-FFF2-40B4-BE49-F238E27FC236}">
                <a16:creationId xmlns:a16="http://schemas.microsoft.com/office/drawing/2014/main" id="{FFD8181D-DF7D-AE4D-AB21-03F8AF0D7A1E}"/>
              </a:ext>
            </a:extLst>
          </p:cNvPr>
          <p:cNvSpPr>
            <a:spLocks noGrp="1"/>
          </p:cNvSpPr>
          <p:nvPr>
            <p:ph type="chart" sz="quarter" idx="11"/>
          </p:nvPr>
        </p:nvSpPr>
        <p:spPr>
          <a:xfrm>
            <a:off x="5537200" y="300037"/>
            <a:ext cx="6234113" cy="5640365"/>
          </a:xfrm>
          <a:prstGeom prst="rect">
            <a:avLst/>
          </a:prstGeom>
        </p:spPr>
        <p:txBody>
          <a:bodyPr/>
          <a:lstStyle/>
          <a:p>
            <a:endParaRPr lang="en-US"/>
          </a:p>
        </p:txBody>
      </p:sp>
    </p:spTree>
    <p:extLst>
      <p:ext uri="{BB962C8B-B14F-4D97-AF65-F5344CB8AC3E}">
        <p14:creationId xmlns:p14="http://schemas.microsoft.com/office/powerpoint/2010/main" val="143656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88201477-6E3E-7743-BD31-E16EF57FB43E}"/>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6" name="Chart Placeholder 5">
            <a:extLst>
              <a:ext uri="{FF2B5EF4-FFF2-40B4-BE49-F238E27FC236}">
                <a16:creationId xmlns:a16="http://schemas.microsoft.com/office/drawing/2014/main" id="{E698A89B-08B8-7444-8FA8-E72DAE059630}"/>
              </a:ext>
            </a:extLst>
          </p:cNvPr>
          <p:cNvSpPr>
            <a:spLocks noGrp="1"/>
          </p:cNvSpPr>
          <p:nvPr>
            <p:ph type="chart" sz="quarter" idx="11"/>
          </p:nvPr>
        </p:nvSpPr>
        <p:spPr>
          <a:xfrm>
            <a:off x="2900674" y="1999728"/>
            <a:ext cx="6516688" cy="3922713"/>
          </a:xfrm>
          <a:prstGeom prst="rect">
            <a:avLst/>
          </a:prstGeom>
        </p:spPr>
        <p:txBody>
          <a:bodyPr/>
          <a:lstStyle/>
          <a:p>
            <a:endParaRPr lang="en-US" dirty="0"/>
          </a:p>
        </p:txBody>
      </p:sp>
    </p:spTree>
    <p:extLst>
      <p:ext uri="{BB962C8B-B14F-4D97-AF65-F5344CB8AC3E}">
        <p14:creationId xmlns:p14="http://schemas.microsoft.com/office/powerpoint/2010/main" val="22439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382B2-4683-FC48-B5A2-A9A1D2EBBDF6}"/>
              </a:ext>
            </a:extLst>
          </p:cNvPr>
          <p:cNvSpPr txBox="1"/>
          <p:nvPr/>
        </p:nvSpPr>
        <p:spPr>
          <a:xfrm>
            <a:off x="1250948" y="2732816"/>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1</a:t>
            </a:r>
            <a:endParaRPr lang="en-US" sz="9600" dirty="0">
              <a:solidFill>
                <a:schemeClr val="accent3">
                  <a:lumMod val="40000"/>
                  <a:lumOff val="60000"/>
                </a:schemeClr>
              </a:solidFill>
              <a:latin typeface="Amsi Pro" panose="020B0A06020201010104" pitchFamily="34" charset="77"/>
            </a:endParaRPr>
          </a:p>
        </p:txBody>
      </p:sp>
      <p:sp>
        <p:nvSpPr>
          <p:cNvPr id="8" name="TextBox 7">
            <a:extLst>
              <a:ext uri="{FF2B5EF4-FFF2-40B4-BE49-F238E27FC236}">
                <a16:creationId xmlns:a16="http://schemas.microsoft.com/office/drawing/2014/main" id="{8E06DB62-33B4-1248-9F8F-691E910A546A}"/>
              </a:ext>
            </a:extLst>
          </p:cNvPr>
          <p:cNvSpPr txBox="1"/>
          <p:nvPr userDrawn="1"/>
        </p:nvSpPr>
        <p:spPr>
          <a:xfrm>
            <a:off x="4600938"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2</a:t>
            </a:r>
            <a:endParaRPr lang="en-US" sz="9600" dirty="0">
              <a:solidFill>
                <a:schemeClr val="accent3">
                  <a:lumMod val="40000"/>
                  <a:lumOff val="60000"/>
                </a:schemeClr>
              </a:solidFill>
              <a:latin typeface="Amsi Pro" panose="020B0A06020201010104" pitchFamily="34" charset="77"/>
            </a:endParaRPr>
          </a:p>
        </p:txBody>
      </p:sp>
      <p:sp>
        <p:nvSpPr>
          <p:cNvPr id="11" name="TextBox 10">
            <a:extLst>
              <a:ext uri="{FF2B5EF4-FFF2-40B4-BE49-F238E27FC236}">
                <a16:creationId xmlns:a16="http://schemas.microsoft.com/office/drawing/2014/main" id="{AC5AA28C-35DB-E345-965D-A6E51F22A566}"/>
              </a:ext>
            </a:extLst>
          </p:cNvPr>
          <p:cNvSpPr txBox="1"/>
          <p:nvPr/>
        </p:nvSpPr>
        <p:spPr>
          <a:xfrm>
            <a:off x="8095252"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3</a:t>
            </a:r>
            <a:endParaRPr lang="en-US" sz="9600" dirty="0">
              <a:solidFill>
                <a:schemeClr val="accent3">
                  <a:lumMod val="40000"/>
                  <a:lumOff val="60000"/>
                </a:schemeClr>
              </a:solidFill>
              <a:latin typeface="Amsi Pro" panose="020B0A06020201010104" pitchFamily="34" charset="77"/>
            </a:endParaRPr>
          </a:p>
        </p:txBody>
      </p:sp>
      <p:sp>
        <p:nvSpPr>
          <p:cNvPr id="13" name="Text Placeholder 9">
            <a:extLst>
              <a:ext uri="{FF2B5EF4-FFF2-40B4-BE49-F238E27FC236}">
                <a16:creationId xmlns:a16="http://schemas.microsoft.com/office/drawing/2014/main" id="{BA16FFBD-4AE8-F142-B591-EA2703404E96}"/>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15" name="Text Placeholder 14">
            <a:extLst>
              <a:ext uri="{FF2B5EF4-FFF2-40B4-BE49-F238E27FC236}">
                <a16:creationId xmlns:a16="http://schemas.microsoft.com/office/drawing/2014/main" id="{F6C757B4-4A8B-8041-8049-5DA4F3F580FD}"/>
              </a:ext>
            </a:extLst>
          </p:cNvPr>
          <p:cNvSpPr>
            <a:spLocks noGrp="1"/>
          </p:cNvSpPr>
          <p:nvPr>
            <p:ph type="body" sz="quarter" idx="11" hasCustomPrompt="1"/>
          </p:nvPr>
        </p:nvSpPr>
        <p:spPr>
          <a:xfrm>
            <a:off x="2132690" y="2968119"/>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one</a:t>
            </a:r>
            <a:endParaRPr lang="en-US" sz="2800" b="1" dirty="0">
              <a:solidFill>
                <a:srgbClr val="AB2C29"/>
              </a:solidFill>
              <a:latin typeface="Amsi Pro" panose="020B0A06020201010104" pitchFamily="34" charset="77"/>
            </a:endParaRPr>
          </a:p>
        </p:txBody>
      </p:sp>
      <p:sp>
        <p:nvSpPr>
          <p:cNvPr id="17" name="Text Placeholder 16">
            <a:extLst>
              <a:ext uri="{FF2B5EF4-FFF2-40B4-BE49-F238E27FC236}">
                <a16:creationId xmlns:a16="http://schemas.microsoft.com/office/drawing/2014/main" id="{2F60C057-B46D-6141-9E77-57C58FC87C63}"/>
              </a:ext>
            </a:extLst>
          </p:cNvPr>
          <p:cNvSpPr>
            <a:spLocks noGrp="1"/>
          </p:cNvSpPr>
          <p:nvPr>
            <p:ph type="body" sz="quarter" idx="12" hasCustomPrompt="1"/>
          </p:nvPr>
        </p:nvSpPr>
        <p:spPr>
          <a:xfrm>
            <a:off x="2132688" y="3358551"/>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18" name="Text Placeholder 14">
            <a:extLst>
              <a:ext uri="{FF2B5EF4-FFF2-40B4-BE49-F238E27FC236}">
                <a16:creationId xmlns:a16="http://schemas.microsoft.com/office/drawing/2014/main" id="{BDD64EDB-91D7-A24E-9359-EBBE87F35FF7}"/>
              </a:ext>
            </a:extLst>
          </p:cNvPr>
          <p:cNvSpPr>
            <a:spLocks noGrp="1"/>
          </p:cNvSpPr>
          <p:nvPr>
            <p:ph type="body" sz="quarter" idx="13" hasCustomPrompt="1"/>
          </p:nvPr>
        </p:nvSpPr>
        <p:spPr>
          <a:xfrm>
            <a:off x="5482680" y="2996874"/>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two</a:t>
            </a:r>
            <a:endParaRPr lang="en-US" sz="2800" b="1" dirty="0">
              <a:solidFill>
                <a:srgbClr val="AB2C29"/>
              </a:solidFill>
              <a:latin typeface="Amsi Pro" panose="020B0A06020201010104" pitchFamily="34" charset="77"/>
            </a:endParaRPr>
          </a:p>
        </p:txBody>
      </p:sp>
      <p:sp>
        <p:nvSpPr>
          <p:cNvPr id="19" name="Text Placeholder 16">
            <a:extLst>
              <a:ext uri="{FF2B5EF4-FFF2-40B4-BE49-F238E27FC236}">
                <a16:creationId xmlns:a16="http://schemas.microsoft.com/office/drawing/2014/main" id="{C66FCC6D-CC9F-444B-914C-F98FD4FE892D}"/>
              </a:ext>
            </a:extLst>
          </p:cNvPr>
          <p:cNvSpPr>
            <a:spLocks noGrp="1"/>
          </p:cNvSpPr>
          <p:nvPr>
            <p:ph type="body" sz="quarter" idx="14" hasCustomPrompt="1"/>
          </p:nvPr>
        </p:nvSpPr>
        <p:spPr>
          <a:xfrm>
            <a:off x="5482680" y="3393057"/>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20" name="Text Placeholder 14">
            <a:extLst>
              <a:ext uri="{FF2B5EF4-FFF2-40B4-BE49-F238E27FC236}">
                <a16:creationId xmlns:a16="http://schemas.microsoft.com/office/drawing/2014/main" id="{CA3CD3F5-0A6E-5F4C-8AA4-D9FE0B175EAE}"/>
              </a:ext>
            </a:extLst>
          </p:cNvPr>
          <p:cNvSpPr>
            <a:spLocks noGrp="1"/>
          </p:cNvSpPr>
          <p:nvPr>
            <p:ph type="body" sz="quarter" idx="15" hasCustomPrompt="1"/>
          </p:nvPr>
        </p:nvSpPr>
        <p:spPr>
          <a:xfrm>
            <a:off x="8976994" y="2996874"/>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three</a:t>
            </a:r>
            <a:endParaRPr lang="en-US" sz="2800" b="1" dirty="0">
              <a:solidFill>
                <a:srgbClr val="AB2C29"/>
              </a:solidFill>
              <a:latin typeface="Amsi Pro" panose="020B0A06020201010104" pitchFamily="34" charset="77"/>
            </a:endParaRPr>
          </a:p>
        </p:txBody>
      </p:sp>
      <p:sp>
        <p:nvSpPr>
          <p:cNvPr id="21" name="Text Placeholder 16">
            <a:extLst>
              <a:ext uri="{FF2B5EF4-FFF2-40B4-BE49-F238E27FC236}">
                <a16:creationId xmlns:a16="http://schemas.microsoft.com/office/drawing/2014/main" id="{2FC4B1B3-736E-C840-8E52-8B3B1302592B}"/>
              </a:ext>
            </a:extLst>
          </p:cNvPr>
          <p:cNvSpPr>
            <a:spLocks noGrp="1"/>
          </p:cNvSpPr>
          <p:nvPr>
            <p:ph type="body" sz="quarter" idx="16" hasCustomPrompt="1"/>
          </p:nvPr>
        </p:nvSpPr>
        <p:spPr>
          <a:xfrm>
            <a:off x="8976994" y="3399578"/>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Tree>
    <p:extLst>
      <p:ext uri="{BB962C8B-B14F-4D97-AF65-F5344CB8AC3E}">
        <p14:creationId xmlns:p14="http://schemas.microsoft.com/office/powerpoint/2010/main" val="412685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22F738-B4CB-4041-824E-311B27D4FD23}"/>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12" name="Text Placeholder 11">
            <a:extLst>
              <a:ext uri="{FF2B5EF4-FFF2-40B4-BE49-F238E27FC236}">
                <a16:creationId xmlns:a16="http://schemas.microsoft.com/office/drawing/2014/main" id="{368FDD36-8B20-8C4F-B124-BC9452A231BA}"/>
              </a:ext>
            </a:extLst>
          </p:cNvPr>
          <p:cNvSpPr>
            <a:spLocks noGrp="1"/>
          </p:cNvSpPr>
          <p:nvPr>
            <p:ph type="body" sz="quarter" idx="11" hasCustomPrompt="1"/>
          </p:nvPr>
        </p:nvSpPr>
        <p:spPr>
          <a:xfrm>
            <a:off x="1588522" y="2957354"/>
            <a:ext cx="2287587"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16" name="Text Placeholder 15">
            <a:extLst>
              <a:ext uri="{FF2B5EF4-FFF2-40B4-BE49-F238E27FC236}">
                <a16:creationId xmlns:a16="http://schemas.microsoft.com/office/drawing/2014/main" id="{99C213F9-84EF-DB46-A9CB-327DDF26C4A3}"/>
              </a:ext>
            </a:extLst>
          </p:cNvPr>
          <p:cNvSpPr>
            <a:spLocks noGrp="1"/>
          </p:cNvSpPr>
          <p:nvPr>
            <p:ph type="body" sz="quarter" idx="12" hasCustomPrompt="1"/>
          </p:nvPr>
        </p:nvSpPr>
        <p:spPr>
          <a:xfrm>
            <a:off x="1588405" y="3255457"/>
            <a:ext cx="2287704"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
        <p:nvSpPr>
          <p:cNvPr id="17" name="Text Placeholder 11">
            <a:extLst>
              <a:ext uri="{FF2B5EF4-FFF2-40B4-BE49-F238E27FC236}">
                <a16:creationId xmlns:a16="http://schemas.microsoft.com/office/drawing/2014/main" id="{FBD227BB-2AAF-1C47-B469-772F5BF5ABDC}"/>
              </a:ext>
            </a:extLst>
          </p:cNvPr>
          <p:cNvSpPr>
            <a:spLocks noGrp="1"/>
          </p:cNvSpPr>
          <p:nvPr>
            <p:ph type="body" sz="quarter" idx="13" hasCustomPrompt="1"/>
          </p:nvPr>
        </p:nvSpPr>
        <p:spPr>
          <a:xfrm>
            <a:off x="5289548" y="2985372"/>
            <a:ext cx="2083171"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18" name="Text Placeholder 15">
            <a:extLst>
              <a:ext uri="{FF2B5EF4-FFF2-40B4-BE49-F238E27FC236}">
                <a16:creationId xmlns:a16="http://schemas.microsoft.com/office/drawing/2014/main" id="{30DDBA71-95E4-AC43-9F36-F87DDA8732B1}"/>
              </a:ext>
            </a:extLst>
          </p:cNvPr>
          <p:cNvSpPr>
            <a:spLocks noGrp="1"/>
          </p:cNvSpPr>
          <p:nvPr>
            <p:ph type="body" sz="quarter" idx="14" hasCustomPrompt="1"/>
          </p:nvPr>
        </p:nvSpPr>
        <p:spPr>
          <a:xfrm>
            <a:off x="5289431" y="3283475"/>
            <a:ext cx="2083278"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
        <p:nvSpPr>
          <p:cNvPr id="19" name="Text Placeholder 11">
            <a:extLst>
              <a:ext uri="{FF2B5EF4-FFF2-40B4-BE49-F238E27FC236}">
                <a16:creationId xmlns:a16="http://schemas.microsoft.com/office/drawing/2014/main" id="{E43AAD3E-5558-E14E-9AEB-D3C8C561B748}"/>
              </a:ext>
            </a:extLst>
          </p:cNvPr>
          <p:cNvSpPr>
            <a:spLocks noGrp="1"/>
          </p:cNvSpPr>
          <p:nvPr>
            <p:ph type="body" sz="quarter" idx="15" hasCustomPrompt="1"/>
          </p:nvPr>
        </p:nvSpPr>
        <p:spPr>
          <a:xfrm>
            <a:off x="8446406" y="2979621"/>
            <a:ext cx="1934066"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20" name="Text Placeholder 15">
            <a:extLst>
              <a:ext uri="{FF2B5EF4-FFF2-40B4-BE49-F238E27FC236}">
                <a16:creationId xmlns:a16="http://schemas.microsoft.com/office/drawing/2014/main" id="{75BD6BD4-BE70-CE45-A280-C239A4B49CFB}"/>
              </a:ext>
            </a:extLst>
          </p:cNvPr>
          <p:cNvSpPr>
            <a:spLocks noGrp="1"/>
          </p:cNvSpPr>
          <p:nvPr>
            <p:ph type="body" sz="quarter" idx="16" hasCustomPrompt="1"/>
          </p:nvPr>
        </p:nvSpPr>
        <p:spPr>
          <a:xfrm>
            <a:off x="8446288" y="3277724"/>
            <a:ext cx="1934165"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Tree>
    <p:extLst>
      <p:ext uri="{BB962C8B-B14F-4D97-AF65-F5344CB8AC3E}">
        <p14:creationId xmlns:p14="http://schemas.microsoft.com/office/powerpoint/2010/main" val="266548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EE7B238E-59ED-DB47-8B23-8B0FC7489F21}"/>
              </a:ext>
            </a:extLst>
          </p:cNvPr>
          <p:cNvSpPr>
            <a:spLocks noGrp="1"/>
          </p:cNvSpPr>
          <p:nvPr>
            <p:ph type="ctrTitle"/>
          </p:nvPr>
        </p:nvSpPr>
        <p:spPr>
          <a:xfrm>
            <a:off x="6831496" y="2123439"/>
            <a:ext cx="3982720" cy="2149156"/>
          </a:xfrm>
          <a:prstGeom prst="rect">
            <a:avLst/>
          </a:prstGeom>
        </p:spPr>
        <p:txBody>
          <a:bodyPr>
            <a:normAutofit/>
          </a:bodyPr>
          <a:lstStyle>
            <a:lvl1pPr>
              <a:defRPr sz="4800" b="1" i="0">
                <a:solidFill>
                  <a:schemeClr val="bg1"/>
                </a:solidFill>
                <a:latin typeface="Amsi Pro" panose="020B0A06020201010104" pitchFamily="34" charset="77"/>
              </a:defRPr>
            </a:lvl1pPr>
          </a:lstStyle>
          <a:p>
            <a:pPr algn="l"/>
            <a:r>
              <a:rPr lang="en-US" sz="4800" b="1" dirty="0"/>
              <a:t>Slide Title Goes Here</a:t>
            </a:r>
          </a:p>
        </p:txBody>
      </p:sp>
    </p:spTree>
    <p:extLst>
      <p:ext uri="{BB962C8B-B14F-4D97-AF65-F5344CB8AC3E}">
        <p14:creationId xmlns:p14="http://schemas.microsoft.com/office/powerpoint/2010/main" val="15185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CF8D59-970F-DD4E-9C11-5E9F80F3D03A}"/>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4" name="Title 1">
            <a:extLst>
              <a:ext uri="{FF2B5EF4-FFF2-40B4-BE49-F238E27FC236}">
                <a16:creationId xmlns:a16="http://schemas.microsoft.com/office/drawing/2014/main" id="{984D7336-9D4B-1341-99E8-B92934EE2AB3}"/>
              </a:ext>
            </a:extLst>
          </p:cNvPr>
          <p:cNvSpPr>
            <a:spLocks noGrp="1"/>
          </p:cNvSpPr>
          <p:nvPr>
            <p:ph type="ctrTitle"/>
          </p:nvPr>
        </p:nvSpPr>
        <p:spPr>
          <a:xfrm>
            <a:off x="6831496" y="2123439"/>
            <a:ext cx="3982720" cy="2699414"/>
          </a:xfrm>
          <a:prstGeom prst="rect">
            <a:avLst/>
          </a:prstGeom>
        </p:spPr>
        <p:txBody>
          <a:bodyPr>
            <a:normAutofit/>
          </a:bodyPr>
          <a:lstStyle>
            <a:lvl1pPr>
              <a:defRPr sz="4800" b="1" i="0">
                <a:solidFill>
                  <a:schemeClr val="bg1">
                    <a:lumMod val="95000"/>
                  </a:schemeClr>
                </a:solidFill>
                <a:latin typeface="Amsi Pro" panose="020B0A06020201010104" pitchFamily="34" charset="77"/>
              </a:defRPr>
            </a:lvl1pPr>
          </a:lstStyle>
          <a:p>
            <a:pPr algn="l"/>
            <a:r>
              <a:rPr lang="en-US" sz="4800" b="1" dirty="0"/>
              <a:t>Slide Title Goes Here</a:t>
            </a:r>
          </a:p>
        </p:txBody>
      </p:sp>
      <p:pic>
        <p:nvPicPr>
          <p:cNvPr id="8" name="Picture 8">
            <a:extLst>
              <a:ext uri="{FF2B5EF4-FFF2-40B4-BE49-F238E27FC236}">
                <a16:creationId xmlns:a16="http://schemas.microsoft.com/office/drawing/2014/main" id="{3D0D7F17-05CD-2C40-A714-C82210AD0510}"/>
              </a:ext>
            </a:extLst>
          </p:cNvPr>
          <p:cNvPicPr>
            <a:picLocks noChangeAspect="1"/>
          </p:cNvPicPr>
          <p:nvPr userDrawn="1"/>
        </p:nvPicPr>
        <p:blipFill>
          <a:blip r:embed="rId2"/>
          <a:stretch>
            <a:fillRect/>
          </a:stretch>
        </p:blipFill>
        <p:spPr bwMode="auto">
          <a:xfrm>
            <a:off x="10851090"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a:extLst>
              <a:ext uri="{FF2B5EF4-FFF2-40B4-BE49-F238E27FC236}">
                <a16:creationId xmlns:a16="http://schemas.microsoft.com/office/drawing/2014/main" id="{B42ED3B9-F62B-2641-BA9F-4191240016E7}"/>
              </a:ext>
            </a:extLst>
          </p:cNvPr>
          <p:cNvSpPr>
            <a:spLocks noGrp="1"/>
          </p:cNvSpPr>
          <p:nvPr>
            <p:ph type="pic" idx="1"/>
          </p:nvPr>
        </p:nvSpPr>
        <p:spPr>
          <a:xfrm>
            <a:off x="2011680" y="1322345"/>
            <a:ext cx="3666309" cy="4043215"/>
          </a:xfrm>
          <a:prstGeom prst="rect">
            <a:avLst/>
          </a:prstGeom>
          <a:noFill/>
          <a:ln w="127000" cap="rnd">
            <a:solidFill>
              <a:schemeClr val="bg2"/>
            </a:solidFill>
          </a:ln>
          <a:effectLst>
            <a:glow rad="63500">
              <a:schemeClr val="bg2">
                <a:alpha val="0"/>
              </a:schemeClr>
            </a:glo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6743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E2628B2-BD5F-1A43-BA26-654C20C23A71}"/>
              </a:ext>
            </a:extLst>
          </p:cNvPr>
          <p:cNvSpPr>
            <a:spLocks noGrp="1"/>
          </p:cNvSpPr>
          <p:nvPr>
            <p:ph type="pic" idx="1"/>
          </p:nvPr>
        </p:nvSpPr>
        <p:spPr>
          <a:xfrm>
            <a:off x="0" y="3458481"/>
            <a:ext cx="12192000" cy="28411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324924F8-248F-DA40-B9CC-BCA9762F071F}"/>
              </a:ext>
            </a:extLst>
          </p:cNvPr>
          <p:cNvSpPr>
            <a:spLocks noGrp="1"/>
          </p:cNvSpPr>
          <p:nvPr>
            <p:ph type="ctrTitle"/>
          </p:nvPr>
        </p:nvSpPr>
        <p:spPr>
          <a:xfrm>
            <a:off x="4104640" y="670247"/>
            <a:ext cx="3982720" cy="2477557"/>
          </a:xfrm>
          <a:prstGeom prst="rect">
            <a:avLst/>
          </a:prstGeom>
        </p:spPr>
        <p:txBody>
          <a:bodyPr>
            <a:normAutofit/>
          </a:bodyPr>
          <a:lstStyle>
            <a:lvl1pPr algn="ctr">
              <a:defRPr sz="4800" b="1" i="0">
                <a:solidFill>
                  <a:schemeClr val="bg1">
                    <a:lumMod val="95000"/>
                  </a:schemeClr>
                </a:solidFill>
                <a:latin typeface="Amsi Pro" panose="020B0A06020201010104" pitchFamily="34" charset="77"/>
              </a:defRPr>
            </a:lvl1pPr>
          </a:lstStyle>
          <a:p>
            <a:r>
              <a:rPr lang="en-US" sz="4800" b="1" dirty="0"/>
              <a:t>Slide Title Goes Here</a:t>
            </a:r>
          </a:p>
        </p:txBody>
      </p:sp>
    </p:spTree>
    <p:extLst>
      <p:ext uri="{BB962C8B-B14F-4D97-AF65-F5344CB8AC3E}">
        <p14:creationId xmlns:p14="http://schemas.microsoft.com/office/powerpoint/2010/main" val="34630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B541AF2-6E6F-BE47-9E15-D21323C6121D}"/>
              </a:ext>
            </a:extLst>
          </p:cNvPr>
          <p:cNvPicPr>
            <a:picLocks noChangeAspect="1"/>
          </p:cNvPicPr>
          <p:nvPr userDrawn="1"/>
        </p:nvPicPr>
        <p:blipFill>
          <a:blip r:embed="rId2"/>
          <a:stretch>
            <a:fillRect/>
          </a:stretch>
        </p:blipFill>
        <p:spPr>
          <a:xfrm>
            <a:off x="4021094" y="2949178"/>
            <a:ext cx="4149812" cy="959644"/>
          </a:xfrm>
          <a:prstGeom prst="rect">
            <a:avLst/>
          </a:prstGeom>
        </p:spPr>
      </p:pic>
      <p:sp>
        <p:nvSpPr>
          <p:cNvPr id="4" name="Rectangle 3">
            <a:extLst>
              <a:ext uri="{FF2B5EF4-FFF2-40B4-BE49-F238E27FC236}">
                <a16:creationId xmlns:a16="http://schemas.microsoft.com/office/drawing/2014/main" id="{0F2640EC-7007-9749-9E16-E22024EA5EFE}"/>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pic>
        <p:nvPicPr>
          <p:cNvPr id="6" name="Picture 8">
            <a:extLst>
              <a:ext uri="{FF2B5EF4-FFF2-40B4-BE49-F238E27FC236}">
                <a16:creationId xmlns:a16="http://schemas.microsoft.com/office/drawing/2014/main" id="{3FD3FCDE-F5C2-8142-893D-06ACB5F0A5D0}"/>
              </a:ext>
            </a:extLst>
          </p:cNvPr>
          <p:cNvPicPr>
            <a:picLocks noChangeAspect="1"/>
          </p:cNvPicPr>
          <p:nvPr userDrawn="1"/>
        </p:nvPicPr>
        <p:blipFill>
          <a:blip r:embed="rId2"/>
          <a:stretch>
            <a:fillRect/>
          </a:stretch>
        </p:blipFill>
        <p:spPr bwMode="auto">
          <a:xfrm>
            <a:off x="4160003" y="2981301"/>
            <a:ext cx="3871994" cy="8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4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1801-7213-6947-8D5C-B6F288743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4287E0-3447-DC40-946A-7131DAD23F92}"/>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899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1BA03E-B982-5A40-9BD6-905E473F9854}"/>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7" name="Text Placeholder 6">
            <a:extLst>
              <a:ext uri="{FF2B5EF4-FFF2-40B4-BE49-F238E27FC236}">
                <a16:creationId xmlns:a16="http://schemas.microsoft.com/office/drawing/2014/main" id="{E07B8E5A-BA0E-DF4B-A025-399327C2F354}"/>
              </a:ext>
            </a:extLst>
          </p:cNvPr>
          <p:cNvSpPr>
            <a:spLocks noGrp="1"/>
          </p:cNvSpPr>
          <p:nvPr>
            <p:ph type="body" sz="quarter" idx="10" hasCustomPrompt="1"/>
          </p:nvPr>
        </p:nvSpPr>
        <p:spPr>
          <a:xfrm>
            <a:off x="3070093" y="3773444"/>
            <a:ext cx="6048331" cy="625475"/>
          </a:xfrm>
          <a:prstGeom prst="rect">
            <a:avLst/>
          </a:prstGeom>
        </p:spPr>
        <p:txBody>
          <a:bodyPr/>
          <a:lstStyle>
            <a:lvl1pPr marL="0" indent="0" algn="ctr">
              <a:buNone/>
              <a:defRPr sz="3900" b="1" i="0">
                <a:solidFill>
                  <a:schemeClr val="bg1"/>
                </a:solidFill>
                <a:latin typeface="Amsi Pro" panose="020B0A06020201010104" pitchFamily="34" charset="77"/>
              </a:defRPr>
            </a:lvl1pPr>
          </a:lstStyle>
          <a:p>
            <a:pPr lvl="0"/>
            <a:r>
              <a:rPr lang="en-US" dirty="0"/>
              <a:t>Branding Committee</a:t>
            </a:r>
          </a:p>
        </p:txBody>
      </p:sp>
    </p:spTree>
    <p:extLst>
      <p:ext uri="{BB962C8B-B14F-4D97-AF65-F5344CB8AC3E}">
        <p14:creationId xmlns:p14="http://schemas.microsoft.com/office/powerpoint/2010/main" val="393575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7480DA22-580E-574B-8EE6-0B9F8A43831C}"/>
              </a:ext>
            </a:extLst>
          </p:cNvPr>
          <p:cNvSpPr>
            <a:spLocks noGrp="1"/>
          </p:cNvSpPr>
          <p:nvPr>
            <p:ph type="ctrTitle"/>
          </p:nvPr>
        </p:nvSpPr>
        <p:spPr>
          <a:xfrm>
            <a:off x="6831496" y="2123439"/>
            <a:ext cx="3982720" cy="2213892"/>
          </a:xfrm>
          <a:prstGeom prst="rect">
            <a:avLst/>
          </a:prstGeom>
        </p:spPr>
        <p:txBody>
          <a:bodyPr>
            <a:normAutofit/>
          </a:bodyPr>
          <a:lstStyle>
            <a:lvl1pPr>
              <a:defRPr sz="4800" b="1" i="0">
                <a:solidFill>
                  <a:srgbClr val="AB2C29"/>
                </a:solidFill>
                <a:latin typeface="Amsi Pro" panose="020B0A06020201010104" pitchFamily="34" charset="77"/>
              </a:defRPr>
            </a:lvl1pPr>
          </a:lstStyle>
          <a:p>
            <a:pPr algn="l"/>
            <a:r>
              <a:rPr lang="en-US" sz="4800" b="1" dirty="0">
                <a:solidFill>
                  <a:srgbClr val="AB2C29"/>
                </a:solidFill>
              </a:rPr>
              <a:t>Slide Title Goes Here</a:t>
            </a:r>
          </a:p>
        </p:txBody>
      </p:sp>
    </p:spTree>
    <p:extLst>
      <p:ext uri="{BB962C8B-B14F-4D97-AF65-F5344CB8AC3E}">
        <p14:creationId xmlns:p14="http://schemas.microsoft.com/office/powerpoint/2010/main" val="149200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4D6A-D20E-3145-906B-668894FAFBEF}"/>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msi Pro" panose="020B0A060202010101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4C0E7CF2-2FCC-5B40-8562-6EDE312807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msi Pro"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31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AD7-C681-7D42-86F4-2D673F365C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9A6F0-74DC-FC4F-ACF3-1BE11E0E77C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1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247-0250-4244-A261-C438F166A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647B2-36CD-3048-9C88-F5A051EE2A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9980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02D-064A-2B4F-A980-97EB333FC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4328E7-2E70-BC46-9DEE-AB62484C7D1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F1F26-798B-8C4D-B327-55B9C8F3B50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70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62FE-4458-8A4F-857C-7DA037D7B2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6FD2BD-438E-FE48-8FD9-5E46FCCA4D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60EA24-F50D-6643-A761-133258614B8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76AFE-C679-CB4B-9DC1-11F627D38A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350597-9EA4-EA4A-8FA4-9669A08CFB0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9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2FEA-8DBF-B942-B221-3166C89F7C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266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5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CF9DCB8-03AF-1746-91BF-55E5760C4625}"/>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chemeClr val="bg1"/>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6" name="Text Placeholder 11">
            <a:extLst>
              <a:ext uri="{FF2B5EF4-FFF2-40B4-BE49-F238E27FC236}">
                <a16:creationId xmlns:a16="http://schemas.microsoft.com/office/drawing/2014/main" id="{D558A03A-AB46-B748-825A-DDDF6F516B64}"/>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chemeClr val="bg1"/>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37949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CCD8-2D21-F944-BB2D-9834EAD31E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16C58-C9A7-3844-8E5D-0B16B4AA0E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150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E4FE4D-355E-6046-A9F9-6FF89CAE6092}"/>
              </a:ext>
            </a:extLst>
          </p:cNvPr>
          <p:cNvSpPr>
            <a:spLocks noGrp="1"/>
          </p:cNvSpPr>
          <p:nvPr>
            <p:ph type="ctrTitle"/>
          </p:nvPr>
        </p:nvSpPr>
        <p:spPr>
          <a:xfrm>
            <a:off x="1522454" y="2358610"/>
            <a:ext cx="9144000" cy="3101294"/>
          </a:xfrm>
          <a:prstGeom prst="rect">
            <a:avLst/>
          </a:prstGeom>
        </p:spPr>
        <p:txBody>
          <a:bodyPr>
            <a:normAutofit fontScale="90000"/>
          </a:bodyPr>
          <a:lstStyle>
            <a:lvl1pPr algn="ctr">
              <a:defRPr sz="6000"/>
            </a:lvl1pPr>
          </a:lstStyle>
          <a:p>
            <a:r>
              <a:rPr lang="en-US" dirty="0">
                <a:solidFill>
                  <a:schemeClr val="bg1"/>
                </a:solidFill>
              </a:rPr>
              <a:t>Quote something very important right here…</a:t>
            </a:r>
            <a:br>
              <a:rPr lang="en-US" dirty="0">
                <a:solidFill>
                  <a:schemeClr val="bg1"/>
                </a:solidFill>
              </a:rPr>
            </a:br>
            <a:r>
              <a:rPr lang="en-US" sz="4400" b="1" dirty="0">
                <a:solidFill>
                  <a:srgbClr val="35C1CC"/>
                </a:solidFill>
              </a:rPr>
              <a:t>– Agent Ted</a:t>
            </a:r>
            <a:br>
              <a:rPr lang="en-US" dirty="0">
                <a:solidFill>
                  <a:schemeClr val="bg1"/>
                </a:solidFill>
              </a:rPr>
            </a:br>
            <a:endParaRPr lang="en-US" dirty="0">
              <a:solidFill>
                <a:schemeClr val="bg1"/>
              </a:solidFill>
            </a:endParaRPr>
          </a:p>
        </p:txBody>
      </p:sp>
      <p:cxnSp>
        <p:nvCxnSpPr>
          <p:cNvPr id="5" name="Straight Connector 4">
            <a:extLst>
              <a:ext uri="{FF2B5EF4-FFF2-40B4-BE49-F238E27FC236}">
                <a16:creationId xmlns:a16="http://schemas.microsoft.com/office/drawing/2014/main" id="{FFC0126D-FF28-0346-90E8-02572AE42474}"/>
              </a:ext>
            </a:extLst>
          </p:cNvPr>
          <p:cNvCxnSpPr>
            <a:cxnSpLocks/>
          </p:cNvCxnSpPr>
          <p:nvPr userDrawn="1"/>
        </p:nvCxnSpPr>
        <p:spPr>
          <a:xfrm>
            <a:off x="27531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1753B036-8E18-C447-B639-0B1CDA5B4B7B}"/>
              </a:ext>
            </a:extLst>
          </p:cNvPr>
          <p:cNvCxnSpPr>
            <a:cxnSpLocks/>
          </p:cNvCxnSpPr>
          <p:nvPr userDrawn="1"/>
        </p:nvCxnSpPr>
        <p:spPr>
          <a:xfrm>
            <a:off x="66393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861A378F-B881-C44C-A97F-6B4F819F8612}"/>
              </a:ext>
            </a:extLst>
          </p:cNvPr>
          <p:cNvCxnSpPr>
            <a:cxnSpLocks/>
          </p:cNvCxnSpPr>
          <p:nvPr userDrawn="1"/>
        </p:nvCxnSpPr>
        <p:spPr>
          <a:xfrm>
            <a:off x="2753139" y="4973708"/>
            <a:ext cx="66826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62AFE68-AD90-FC47-8D32-9E20C3E684E8}"/>
              </a:ext>
            </a:extLst>
          </p:cNvPr>
          <p:cNvPicPr>
            <a:picLocks noChangeAspect="1"/>
          </p:cNvPicPr>
          <p:nvPr userDrawn="1"/>
        </p:nvPicPr>
        <p:blipFill>
          <a:blip r:embed="rId2"/>
          <a:stretch>
            <a:fillRect/>
          </a:stretch>
        </p:blipFill>
        <p:spPr>
          <a:xfrm>
            <a:off x="5691249" y="1664076"/>
            <a:ext cx="806410" cy="599259"/>
          </a:xfrm>
          <a:prstGeom prst="rect">
            <a:avLst/>
          </a:prstGeom>
        </p:spPr>
      </p:pic>
    </p:spTree>
    <p:extLst>
      <p:ext uri="{BB962C8B-B14F-4D97-AF65-F5344CB8AC3E}">
        <p14:creationId xmlns:p14="http://schemas.microsoft.com/office/powerpoint/2010/main" val="222172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D5CE-4520-9F4A-82DE-936B4B26E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F2D8C-0D47-2343-B517-C714F15E49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03443-2DD4-284D-B401-2F6F155741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238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02DF-C0B7-4340-B468-665E2EAFA0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E3EAB13-E225-6C44-891D-A5E6141D58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BFD8A-1452-AC48-B38C-2E0364E498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2412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8C0A6-A88C-8B46-8E7B-A27F8C1AECB8}"/>
              </a:ext>
            </a:extLst>
          </p:cNvPr>
          <p:cNvSpPr>
            <a:spLocks noGrp="1"/>
          </p:cNvSpPr>
          <p:nvPr>
            <p:ph type="pic" sz="quarter" idx="10"/>
          </p:nvPr>
        </p:nvSpPr>
        <p:spPr>
          <a:xfrm>
            <a:off x="0" y="3394075"/>
            <a:ext cx="12192000" cy="3463925"/>
          </a:xfrm>
          <a:prstGeom prst="rect">
            <a:avLst/>
          </a:prstGeom>
        </p:spPr>
        <p:txBody>
          <a:bodyPr/>
          <a:lstStyle/>
          <a:p>
            <a:endParaRPr lang="en-US"/>
          </a:p>
        </p:txBody>
      </p:sp>
    </p:spTree>
    <p:extLst>
      <p:ext uri="{BB962C8B-B14F-4D97-AF65-F5344CB8AC3E}">
        <p14:creationId xmlns:p14="http://schemas.microsoft.com/office/powerpoint/2010/main" val="369103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E369DE3F-BF0C-BC4C-9F0F-E20078087A87}"/>
              </a:ext>
            </a:extLst>
          </p:cNvPr>
          <p:cNvSpPr>
            <a:spLocks noGrp="1"/>
          </p:cNvSpPr>
          <p:nvPr>
            <p:ph type="pic" idx="1"/>
          </p:nvPr>
        </p:nvSpPr>
        <p:spPr>
          <a:xfrm>
            <a:off x="1381578" y="2340428"/>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a:extLst>
              <a:ext uri="{FF2B5EF4-FFF2-40B4-BE49-F238E27FC236}">
                <a16:creationId xmlns:a16="http://schemas.microsoft.com/office/drawing/2014/main" id="{D95C85D5-1029-C14E-8024-7D8BCF87A2D7}"/>
              </a:ext>
            </a:extLst>
          </p:cNvPr>
          <p:cNvSpPr>
            <a:spLocks noGrp="1"/>
          </p:cNvSpPr>
          <p:nvPr>
            <p:ph type="pic" idx="13"/>
          </p:nvPr>
        </p:nvSpPr>
        <p:spPr>
          <a:xfrm>
            <a:off x="3883421"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a:extLst>
              <a:ext uri="{FF2B5EF4-FFF2-40B4-BE49-F238E27FC236}">
                <a16:creationId xmlns:a16="http://schemas.microsoft.com/office/drawing/2014/main" id="{A962C675-D4BB-0749-9CA6-A0F101C92C3E}"/>
              </a:ext>
            </a:extLst>
          </p:cNvPr>
          <p:cNvSpPr>
            <a:spLocks noGrp="1"/>
          </p:cNvSpPr>
          <p:nvPr>
            <p:ph type="pic" idx="14"/>
          </p:nvPr>
        </p:nvSpPr>
        <p:spPr>
          <a:xfrm>
            <a:off x="6385260"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a:extLst>
              <a:ext uri="{FF2B5EF4-FFF2-40B4-BE49-F238E27FC236}">
                <a16:creationId xmlns:a16="http://schemas.microsoft.com/office/drawing/2014/main" id="{5158FA95-A0F7-A644-AC87-7B5816EEE682}"/>
              </a:ext>
            </a:extLst>
          </p:cNvPr>
          <p:cNvSpPr>
            <a:spLocks noGrp="1"/>
          </p:cNvSpPr>
          <p:nvPr>
            <p:ph type="pic" idx="15"/>
          </p:nvPr>
        </p:nvSpPr>
        <p:spPr>
          <a:xfrm>
            <a:off x="8887099" y="2340426"/>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Text Placeholder 3">
            <a:extLst>
              <a:ext uri="{FF2B5EF4-FFF2-40B4-BE49-F238E27FC236}">
                <a16:creationId xmlns:a16="http://schemas.microsoft.com/office/drawing/2014/main" id="{B7BB16AA-61C8-1D41-9264-1FF3CA659973}"/>
              </a:ext>
            </a:extLst>
          </p:cNvPr>
          <p:cNvSpPr>
            <a:spLocks noGrp="1"/>
          </p:cNvSpPr>
          <p:nvPr>
            <p:ph type="body" sz="half" idx="16" hasCustomPrompt="1"/>
          </p:nvPr>
        </p:nvSpPr>
        <p:spPr>
          <a:xfrm>
            <a:off x="1462874"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29" name="Text Placeholder 3">
            <a:extLst>
              <a:ext uri="{FF2B5EF4-FFF2-40B4-BE49-F238E27FC236}">
                <a16:creationId xmlns:a16="http://schemas.microsoft.com/office/drawing/2014/main" id="{B6E61F8F-0720-1047-BDE0-DF605E309E71}"/>
              </a:ext>
            </a:extLst>
          </p:cNvPr>
          <p:cNvSpPr>
            <a:spLocks noGrp="1"/>
          </p:cNvSpPr>
          <p:nvPr>
            <p:ph type="body" sz="half" idx="2" hasCustomPrompt="1"/>
          </p:nvPr>
        </p:nvSpPr>
        <p:spPr>
          <a:xfrm>
            <a:off x="1462874"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0" name="Text Placeholder 3">
            <a:extLst>
              <a:ext uri="{FF2B5EF4-FFF2-40B4-BE49-F238E27FC236}">
                <a16:creationId xmlns:a16="http://schemas.microsoft.com/office/drawing/2014/main" id="{FDC7CD8F-F491-534E-A58E-E34F2C39FB27}"/>
              </a:ext>
            </a:extLst>
          </p:cNvPr>
          <p:cNvSpPr>
            <a:spLocks noGrp="1"/>
          </p:cNvSpPr>
          <p:nvPr>
            <p:ph type="body" sz="half" idx="17" hasCustomPrompt="1"/>
          </p:nvPr>
        </p:nvSpPr>
        <p:spPr>
          <a:xfrm>
            <a:off x="395624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1" name="Text Placeholder 3">
            <a:extLst>
              <a:ext uri="{FF2B5EF4-FFF2-40B4-BE49-F238E27FC236}">
                <a16:creationId xmlns:a16="http://schemas.microsoft.com/office/drawing/2014/main" id="{31859CB2-1E26-8140-AB2E-42D830AC5F45}"/>
              </a:ext>
            </a:extLst>
          </p:cNvPr>
          <p:cNvSpPr>
            <a:spLocks noGrp="1"/>
          </p:cNvSpPr>
          <p:nvPr>
            <p:ph type="body" sz="half" idx="18" hasCustomPrompt="1"/>
          </p:nvPr>
        </p:nvSpPr>
        <p:spPr>
          <a:xfrm>
            <a:off x="395624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2" name="Text Placeholder 3">
            <a:extLst>
              <a:ext uri="{FF2B5EF4-FFF2-40B4-BE49-F238E27FC236}">
                <a16:creationId xmlns:a16="http://schemas.microsoft.com/office/drawing/2014/main" id="{BDE336C2-34CE-0C4A-B738-01335937EB34}"/>
              </a:ext>
            </a:extLst>
          </p:cNvPr>
          <p:cNvSpPr>
            <a:spLocks noGrp="1"/>
          </p:cNvSpPr>
          <p:nvPr>
            <p:ph type="body" sz="half" idx="19" hasCustomPrompt="1"/>
          </p:nvPr>
        </p:nvSpPr>
        <p:spPr>
          <a:xfrm>
            <a:off x="6474272"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3" name="Text Placeholder 3">
            <a:extLst>
              <a:ext uri="{FF2B5EF4-FFF2-40B4-BE49-F238E27FC236}">
                <a16:creationId xmlns:a16="http://schemas.microsoft.com/office/drawing/2014/main" id="{06A0304A-3C63-DF4C-93B7-C0BE55522DF3}"/>
              </a:ext>
            </a:extLst>
          </p:cNvPr>
          <p:cNvSpPr>
            <a:spLocks noGrp="1"/>
          </p:cNvSpPr>
          <p:nvPr>
            <p:ph type="body" sz="half" idx="20" hasCustomPrompt="1"/>
          </p:nvPr>
        </p:nvSpPr>
        <p:spPr>
          <a:xfrm>
            <a:off x="6474272"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4" name="Text Placeholder 3">
            <a:extLst>
              <a:ext uri="{FF2B5EF4-FFF2-40B4-BE49-F238E27FC236}">
                <a16:creationId xmlns:a16="http://schemas.microsoft.com/office/drawing/2014/main" id="{1CBFB536-07BA-3F44-B43B-8400BF8D4579}"/>
              </a:ext>
            </a:extLst>
          </p:cNvPr>
          <p:cNvSpPr>
            <a:spLocks noGrp="1"/>
          </p:cNvSpPr>
          <p:nvPr>
            <p:ph type="body" sz="half" idx="21" hasCustomPrompt="1"/>
          </p:nvPr>
        </p:nvSpPr>
        <p:spPr>
          <a:xfrm>
            <a:off x="896801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5" name="Text Placeholder 3">
            <a:extLst>
              <a:ext uri="{FF2B5EF4-FFF2-40B4-BE49-F238E27FC236}">
                <a16:creationId xmlns:a16="http://schemas.microsoft.com/office/drawing/2014/main" id="{1A24A10A-5552-F740-9F16-3FBDC8AEAAD6}"/>
              </a:ext>
            </a:extLst>
          </p:cNvPr>
          <p:cNvSpPr>
            <a:spLocks noGrp="1"/>
          </p:cNvSpPr>
          <p:nvPr>
            <p:ph type="body" sz="half" idx="22" hasCustomPrompt="1"/>
          </p:nvPr>
        </p:nvSpPr>
        <p:spPr>
          <a:xfrm>
            <a:off x="896801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6" name="Title 1">
            <a:extLst>
              <a:ext uri="{FF2B5EF4-FFF2-40B4-BE49-F238E27FC236}">
                <a16:creationId xmlns:a16="http://schemas.microsoft.com/office/drawing/2014/main" id="{728BC58A-9CC8-B547-B2CB-4532B92A1B6E}"/>
              </a:ext>
            </a:extLst>
          </p:cNvPr>
          <p:cNvSpPr>
            <a:spLocks noGrp="1"/>
          </p:cNvSpPr>
          <p:nvPr>
            <p:ph type="title" hasCustomPrompt="1"/>
          </p:nvPr>
        </p:nvSpPr>
        <p:spPr>
          <a:xfrm>
            <a:off x="1801152" y="915664"/>
            <a:ext cx="8370537" cy="1325563"/>
          </a:xfrm>
          <a:prstGeom prst="rect">
            <a:avLst/>
          </a:prstGeom>
        </p:spPr>
        <p:txBody>
          <a:bodyPr>
            <a:normAutofit/>
          </a:bodyPr>
          <a:lstStyle>
            <a:lvl1pPr algn="ctr">
              <a:defRPr sz="4800" b="1" i="0">
                <a:solidFill>
                  <a:srgbClr val="35C1CC"/>
                </a:solidFill>
                <a:latin typeface="Amsi Pro" panose="020B0A06020201010104" pitchFamily="34" charset="77"/>
              </a:defRPr>
            </a:lvl1pPr>
          </a:lstStyle>
          <a:p>
            <a:r>
              <a:rPr lang="en-US" dirty="0"/>
              <a:t>Slide Title Here</a:t>
            </a:r>
          </a:p>
        </p:txBody>
      </p:sp>
    </p:spTree>
    <p:extLst>
      <p:ext uri="{BB962C8B-B14F-4D97-AF65-F5344CB8AC3E}">
        <p14:creationId xmlns:p14="http://schemas.microsoft.com/office/powerpoint/2010/main" val="57052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524C136-0884-054E-81CF-3E06C649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D3C8929-2341-3646-888B-B545185A4DF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0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1FF-1F52-A042-A138-79BCB142CF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16DE51-DD69-A844-8D1D-178C493517B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3C0B2-147C-DB49-80B3-BBC340E57F6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9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D823-4749-AF4B-889B-4D19665220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C9F09D-4AA1-6540-9860-7D67FC0460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90473-58B9-FB4D-AF1C-7388A5027D2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BE368-40A1-AE4F-A943-A6995B1B6E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1BF65-CAA9-624F-9EBD-8B9C9ADA281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42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7678A3E-6D07-5246-BF4A-E16FE3970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B1363FFA-9D06-2944-A617-8F98294F95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6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042-3AF9-6E45-AD25-7919EE0C0E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D1EDE-6B14-0B4F-A059-CD9BB27F0B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971E0-1A4C-3A4E-9674-5EFED22D7B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88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B6E-0E19-0640-B0CA-02D666EF03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65D4B-8476-6940-BE3E-A3A97D7AA0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552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8FD5C-2533-9949-9937-4B97218F070B}"/>
              </a:ext>
            </a:extLst>
          </p:cNvPr>
          <p:cNvSpPr txBox="1"/>
          <p:nvPr userDrawn="1"/>
        </p:nvSpPr>
        <p:spPr>
          <a:xfrm>
            <a:off x="11162923" y="6572816"/>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Tree>
    <p:extLst>
      <p:ext uri="{BB962C8B-B14F-4D97-AF65-F5344CB8AC3E}">
        <p14:creationId xmlns:p14="http://schemas.microsoft.com/office/powerpoint/2010/main" val="17921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BFA26C-88CE-804E-A4B7-19AFCA195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6583B717-322C-CF49-A4B7-7FAA862E0D1B}"/>
              </a:ext>
            </a:extLst>
          </p:cNvPr>
          <p:cNvSpPr/>
          <p:nvPr userDrawn="1"/>
        </p:nvSpPr>
        <p:spPr>
          <a:xfrm>
            <a:off x="-71120" y="6311900"/>
            <a:ext cx="12263120" cy="5461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E889C52E-E9C1-184D-8207-CE04ABDCB190}"/>
              </a:ext>
            </a:extLst>
          </p:cNvPr>
          <p:cNvPicPr>
            <a:picLocks noChangeAspect="1"/>
          </p:cNvPicPr>
          <p:nvPr userDrawn="1"/>
        </p:nvPicPr>
        <p:blipFill>
          <a:blip r:embed="rId18"/>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7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718" r:id="rId9"/>
    <p:sldLayoutId id="2147483716" r:id="rId10"/>
    <p:sldLayoutId id="2147483713" r:id="rId11"/>
    <p:sldLayoutId id="2147483712" r:id="rId12"/>
    <p:sldLayoutId id="2147483711" r:id="rId13"/>
    <p:sldLayoutId id="2147483710" r:id="rId14"/>
    <p:sldLayoutId id="2147483709" r:id="rId1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2C29"/>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109599-C767-864B-B23E-C1E4CA34B8C2}"/>
              </a:ext>
            </a:extLst>
          </p:cNvPr>
          <p:cNvPicPr>
            <a:picLocks noChangeAspect="1"/>
          </p:cNvPicPr>
          <p:nvPr userDrawn="1"/>
        </p:nvPicPr>
        <p:blipFill>
          <a:blip r:embed="rId7"/>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833690"/>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D9EA9A63-3FE9-B043-99E2-6F6443692434}"/>
              </a:ext>
            </a:extLst>
          </p:cNvPr>
          <p:cNvSpPr txBox="1">
            <a:spLocks/>
          </p:cNvSpPr>
          <p:nvPr userDrawn="1"/>
        </p:nvSpPr>
        <p:spPr>
          <a:xfrm>
            <a:off x="838200" y="64249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7D087-F5BC-D149-BD6F-FD3EBF909971}" type="slidenum">
              <a:rPr lang="en-US" sz="1200" b="0" i="0" smtClean="0">
                <a:solidFill>
                  <a:schemeClr val="bg1"/>
                </a:solidFill>
                <a:latin typeface="Amsi Pro" panose="020B0A06020201010104" pitchFamily="34" charset="77"/>
              </a:rPr>
              <a:pPr/>
              <a:t>‹#›</a:t>
            </a:fld>
            <a:endParaRPr lang="en-US" sz="1200" b="0" i="0" dirty="0">
              <a:solidFill>
                <a:schemeClr val="bg1"/>
              </a:solidFill>
              <a:latin typeface="Amsi Pro" panose="020B0A06020201010104" pitchFamily="34" charset="77"/>
            </a:endParaRPr>
          </a:p>
        </p:txBody>
      </p:sp>
      <p:pic>
        <p:nvPicPr>
          <p:cNvPr id="6" name="Picture 8">
            <a:extLst>
              <a:ext uri="{FF2B5EF4-FFF2-40B4-BE49-F238E27FC236}">
                <a16:creationId xmlns:a16="http://schemas.microsoft.com/office/drawing/2014/main" id="{2EAF487F-DD0E-FF4B-A92E-8B53D074B870}"/>
              </a:ext>
            </a:extLst>
          </p:cNvPr>
          <p:cNvPicPr>
            <a:picLocks noChangeAspect="1"/>
          </p:cNvPicPr>
          <p:nvPr userDrawn="1"/>
        </p:nvPicPr>
        <p:blipFill>
          <a:blip r:embed="rId4"/>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5341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C4C"/>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CF5D947-EF87-3146-BBCC-F62089D1DC1A}"/>
              </a:ext>
            </a:extLst>
          </p:cNvPr>
          <p:cNvPicPr>
            <a:picLocks noChangeAspect="1"/>
          </p:cNvPicPr>
          <p:nvPr userDrawn="1"/>
        </p:nvPicPr>
        <p:blipFill>
          <a:blip r:embed="rId16"/>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81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17" r:id="rId8"/>
    <p:sldLayoutId id="2147483715" r:id="rId9"/>
    <p:sldLayoutId id="2147483680" r:id="rId10"/>
    <p:sldLayoutId id="2147483681" r:id="rId11"/>
    <p:sldLayoutId id="2147483655" r:id="rId12"/>
    <p:sldLayoutId id="2147483708" r:id="rId13"/>
    <p:sldLayoutId id="2147483714" r:id="rId14"/>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Critical Illness Prime Benefits</a:t>
            </a:r>
            <a:br>
              <a:rPr lang="en-US" sz="3600" dirty="0">
                <a:solidFill>
                  <a:srgbClr val="AB2C29"/>
                </a:solidFill>
                <a:latin typeface="+mn-lt"/>
              </a:rPr>
            </a:br>
            <a:endParaRPr lang="en-US" dirty="0">
              <a:solidFill>
                <a:srgbClr val="AB2C29"/>
              </a:solidFill>
              <a:latin typeface="+mn-lt"/>
            </a:endParaRPr>
          </a:p>
        </p:txBody>
      </p:sp>
      <p:sp>
        <p:nvSpPr>
          <p:cNvPr id="6" name="Text Placeholder 5"/>
          <p:cNvSpPr>
            <a:spLocks noGrp="1"/>
          </p:cNvSpPr>
          <p:nvPr>
            <p:ph type="body" sz="half" idx="2"/>
          </p:nvPr>
        </p:nvSpPr>
        <p:spPr>
          <a:xfrm>
            <a:off x="987571" y="1749389"/>
            <a:ext cx="6707876" cy="2166119"/>
          </a:xfrm>
        </p:spPr>
        <p:txBody>
          <a:bodyPr numCol="1" spcCol="457200"/>
          <a:lstStyle/>
          <a:p>
            <a:r>
              <a:rPr lang="en-US" sz="2000" b="1" dirty="0">
                <a:solidFill>
                  <a:srgbClr val="AB2C29"/>
                </a:solidFill>
                <a:latin typeface="+mn-lt"/>
              </a:rPr>
              <a:t>Prime Benefits </a:t>
            </a:r>
            <a:r>
              <a:rPr lang="en-US" sz="2000" dirty="0">
                <a:latin typeface="+mn-lt"/>
              </a:rPr>
              <a:t>was designed to respond to rising deductibles and copays with meaningful benefits for some of the most often-claimed critical illness diagnoses.</a:t>
            </a:r>
          </a:p>
          <a:p>
            <a:r>
              <a:rPr lang="en-US" sz="2000" b="1" dirty="0">
                <a:solidFill>
                  <a:srgbClr val="AB2C29"/>
                </a:solidFill>
                <a:latin typeface="+mn-lt"/>
              </a:rPr>
              <a:t>Prime</a:t>
            </a:r>
            <a:r>
              <a:rPr lang="en-US" sz="2000" dirty="0">
                <a:latin typeface="+mn-lt"/>
              </a:rPr>
              <a:t> is concise yet comprehensive. This plan focuses on </a:t>
            </a:r>
            <a:br>
              <a:rPr lang="en-US" sz="2000" dirty="0">
                <a:latin typeface="+mn-lt"/>
              </a:rPr>
            </a:br>
            <a:r>
              <a:rPr lang="en-US" sz="2000" dirty="0">
                <a:latin typeface="+mn-lt"/>
              </a:rPr>
              <a:t>8 critical illness benefits at a higher-than-usual payout:</a:t>
            </a:r>
          </a:p>
          <a:p>
            <a:endParaRPr lang="en-US" sz="2000" dirty="0">
              <a:latin typeface="+mn-lt"/>
            </a:endParaRPr>
          </a:p>
          <a:p>
            <a:endParaRPr lang="en-US" sz="2000" dirty="0">
              <a:latin typeface="+mn-lt"/>
            </a:endParaRPr>
          </a:p>
          <a:p>
            <a:endParaRPr lang="en-US" sz="2000" dirty="0" err="1">
              <a:latin typeface="+mn-lt"/>
            </a:endParaRPr>
          </a:p>
        </p:txBody>
      </p:sp>
      <p:sp>
        <p:nvSpPr>
          <p:cNvPr id="5" name="Text Placeholder 5">
            <a:extLst>
              <a:ext uri="{FF2B5EF4-FFF2-40B4-BE49-F238E27FC236}">
                <a16:creationId xmlns:a16="http://schemas.microsoft.com/office/drawing/2014/main" id="{6DEBA1AD-8B54-C148-99AA-4AFB5C2BA79E}"/>
              </a:ext>
            </a:extLst>
          </p:cNvPr>
          <p:cNvSpPr txBox="1">
            <a:spLocks/>
          </p:cNvSpPr>
          <p:nvPr/>
        </p:nvSpPr>
        <p:spPr>
          <a:xfrm>
            <a:off x="987570" y="3728953"/>
            <a:ext cx="10197666" cy="1140291"/>
          </a:xfrm>
          <a:prstGeom prst="rect">
            <a:avLst/>
          </a:prstGeom>
        </p:spPr>
        <p:txBody>
          <a:bodyPr numCol="3" spcCol="45720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latin typeface="+mn-lt"/>
              </a:rPr>
              <a:t>Heart Attack</a:t>
            </a:r>
          </a:p>
          <a:p>
            <a:pPr marL="285750" indent="-285750">
              <a:buFont typeface="Arial" panose="020B0604020202020204" pitchFamily="34" charset="0"/>
              <a:buChar char="•"/>
            </a:pPr>
            <a:r>
              <a:rPr lang="en-US" sz="1800" b="1" dirty="0">
                <a:latin typeface="+mn-lt"/>
              </a:rPr>
              <a:t>Stroke</a:t>
            </a:r>
          </a:p>
          <a:p>
            <a:pPr marL="285750" indent="-285750">
              <a:buFont typeface="Arial" panose="020B0604020202020204" pitchFamily="34" charset="0"/>
              <a:buChar char="•"/>
            </a:pPr>
            <a:r>
              <a:rPr lang="en-US" sz="1800" b="1" dirty="0">
                <a:latin typeface="+mn-lt"/>
              </a:rPr>
              <a:t>Coronary Bypass Surgery</a:t>
            </a:r>
          </a:p>
          <a:p>
            <a:pPr marL="285750" indent="-285750">
              <a:buFont typeface="Arial" panose="020B0604020202020204" pitchFamily="34" charset="0"/>
              <a:buChar char="•"/>
            </a:pPr>
            <a:endParaRPr lang="en-US" sz="1800" b="1" dirty="0">
              <a:latin typeface="+mn-lt"/>
            </a:endParaRPr>
          </a:p>
          <a:p>
            <a:pPr marL="285750" indent="-285750">
              <a:buFont typeface="Arial" panose="020B0604020202020204" pitchFamily="34" charset="0"/>
              <a:buChar char="•"/>
            </a:pPr>
            <a:r>
              <a:rPr lang="en-US" sz="1800" b="1" dirty="0">
                <a:latin typeface="+mn-lt"/>
              </a:rPr>
              <a:t>Angioplasty</a:t>
            </a:r>
          </a:p>
          <a:p>
            <a:pPr marL="285750" indent="-285750">
              <a:buFont typeface="Arial" panose="020B0604020202020204" pitchFamily="34" charset="0"/>
              <a:buChar char="•"/>
            </a:pPr>
            <a:r>
              <a:rPr lang="en-US" sz="1800" b="1" dirty="0">
                <a:latin typeface="+mn-lt"/>
              </a:rPr>
              <a:t>Sudden Cardiac Arrest</a:t>
            </a:r>
          </a:p>
          <a:p>
            <a:pPr marL="285750" indent="-285750">
              <a:buFont typeface="Arial" panose="020B0604020202020204" pitchFamily="34" charset="0"/>
              <a:buChar char="•"/>
            </a:pPr>
            <a:r>
              <a:rPr lang="en-US" sz="1800" b="1" dirty="0">
                <a:latin typeface="+mn-lt"/>
              </a:rPr>
              <a:t>Invasive Cancer</a:t>
            </a:r>
          </a:p>
          <a:p>
            <a:pPr marL="285750" indent="-285750">
              <a:buFont typeface="Arial" panose="020B0604020202020204" pitchFamily="34" charset="0"/>
              <a:buChar char="•"/>
            </a:pPr>
            <a:endParaRPr lang="en-US" sz="1800" b="1" dirty="0">
              <a:latin typeface="+mn-lt"/>
            </a:endParaRPr>
          </a:p>
          <a:p>
            <a:pPr marL="285750" indent="-285750">
              <a:buFont typeface="Arial" panose="020B0604020202020204" pitchFamily="34" charset="0"/>
              <a:buChar char="•"/>
            </a:pPr>
            <a:r>
              <a:rPr lang="en-US" sz="1800" b="1" dirty="0">
                <a:latin typeface="+mn-lt"/>
              </a:rPr>
              <a:t>Non-Invasive Cancer</a:t>
            </a:r>
          </a:p>
          <a:p>
            <a:pPr marL="285750" indent="-285750">
              <a:buFont typeface="Arial" panose="020B0604020202020204" pitchFamily="34" charset="0"/>
              <a:buChar char="•"/>
            </a:pPr>
            <a:r>
              <a:rPr lang="en-US" sz="1800" b="1" dirty="0">
                <a:latin typeface="+mn-lt"/>
              </a:rPr>
              <a:t>Skin Cancer</a:t>
            </a:r>
          </a:p>
          <a:p>
            <a:pPr marL="285750" indent="-285750">
              <a:buFont typeface="Arial" panose="020B0604020202020204" pitchFamily="34" charset="0"/>
              <a:buChar char="•"/>
            </a:pPr>
            <a:endParaRPr lang="en-US" sz="1800" b="1" dirty="0">
              <a:latin typeface="+mn-lt"/>
            </a:endParaRPr>
          </a:p>
        </p:txBody>
      </p:sp>
    </p:spTree>
    <p:extLst>
      <p:ext uri="{BB962C8B-B14F-4D97-AF65-F5344CB8AC3E}">
        <p14:creationId xmlns:p14="http://schemas.microsoft.com/office/powerpoint/2010/main" val="323589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2748" y="919947"/>
            <a:ext cx="4925568" cy="1351281"/>
          </a:xfrm>
        </p:spPr>
        <p:txBody>
          <a:bodyPr>
            <a:normAutofit/>
          </a:bodyPr>
          <a:lstStyle/>
          <a:p>
            <a:r>
              <a:rPr lang="en-US" sz="4400" dirty="0">
                <a:latin typeface="+mn-lt"/>
              </a:rPr>
              <a:t>What’s In a Benefit?</a:t>
            </a:r>
          </a:p>
        </p:txBody>
      </p:sp>
      <p:sp>
        <p:nvSpPr>
          <p:cNvPr id="7" name="TextBox 6"/>
          <p:cNvSpPr txBox="1"/>
          <p:nvPr/>
        </p:nvSpPr>
        <p:spPr>
          <a:xfrm>
            <a:off x="982748" y="1868847"/>
            <a:ext cx="5440354" cy="4072910"/>
          </a:xfrm>
          <a:prstGeom prst="rect">
            <a:avLst/>
          </a:prstGeom>
          <a:noFill/>
        </p:spPr>
        <p:txBody>
          <a:bodyPr wrap="square" rtlCol="0">
            <a:spAutoFit/>
          </a:bodyPr>
          <a:lstStyle/>
          <a:p>
            <a:r>
              <a:rPr lang="en-US" sz="2400" dirty="0">
                <a:solidFill>
                  <a:schemeClr val="bg1"/>
                </a:solidFill>
              </a:rPr>
              <a:t>The freedom for customers: </a:t>
            </a:r>
          </a:p>
          <a:p>
            <a:pPr marL="285750" indent="-285750">
              <a:buFont typeface="Arial" panose="020B0604020202020204" pitchFamily="34" charset="0"/>
              <a:buChar char="•"/>
            </a:pPr>
            <a:endParaRPr lang="en-US" sz="2400" dirty="0">
              <a:solidFill>
                <a:schemeClr val="bg1"/>
              </a:solidFill>
            </a:endParaRPr>
          </a:p>
          <a:p>
            <a:pPr marL="285750" indent="-285750">
              <a:lnSpc>
                <a:spcPts val="3200"/>
              </a:lnSpc>
              <a:buFont typeface="Arial" panose="020B0604020202020204" pitchFamily="34" charset="0"/>
              <a:buChar char="•"/>
            </a:pPr>
            <a:r>
              <a:rPr lang="en-US" sz="2400" dirty="0">
                <a:solidFill>
                  <a:schemeClr val="bg1"/>
                </a:solidFill>
              </a:rPr>
              <a:t>from worry about their bills or mortgage</a:t>
            </a:r>
          </a:p>
          <a:p>
            <a:pPr marL="285750" indent="-285750">
              <a:lnSpc>
                <a:spcPts val="3200"/>
              </a:lnSpc>
              <a:buFont typeface="Arial" panose="020B0604020202020204" pitchFamily="34" charset="0"/>
              <a:buChar char="•"/>
            </a:pPr>
            <a:r>
              <a:rPr lang="en-US" sz="2400" dirty="0">
                <a:solidFill>
                  <a:schemeClr val="bg1"/>
                </a:solidFill>
              </a:rPr>
              <a:t>to choose their health providers</a:t>
            </a:r>
          </a:p>
          <a:p>
            <a:pPr marL="285750" indent="-285750">
              <a:lnSpc>
                <a:spcPts val="3200"/>
              </a:lnSpc>
              <a:buFont typeface="Arial" panose="020B0604020202020204" pitchFamily="34" charset="0"/>
              <a:buChar char="•"/>
            </a:pPr>
            <a:r>
              <a:rPr lang="en-US" sz="2400" dirty="0">
                <a:solidFill>
                  <a:schemeClr val="bg1"/>
                </a:solidFill>
              </a:rPr>
              <a:t>to have their spouse by their side</a:t>
            </a:r>
          </a:p>
          <a:p>
            <a:pPr marL="285750" indent="-285750">
              <a:lnSpc>
                <a:spcPts val="3200"/>
              </a:lnSpc>
              <a:buFont typeface="Arial" panose="020B0604020202020204" pitchFamily="34" charset="0"/>
              <a:buChar char="•"/>
            </a:pPr>
            <a:r>
              <a:rPr lang="en-US" sz="2400" dirty="0">
                <a:solidFill>
                  <a:schemeClr val="bg1"/>
                </a:solidFill>
              </a:rPr>
              <a:t>to take the time off work needed to get back on their feet</a:t>
            </a:r>
          </a:p>
          <a:p>
            <a:pPr marL="285750" indent="-285750">
              <a:lnSpc>
                <a:spcPts val="3200"/>
              </a:lnSpc>
              <a:buFont typeface="Arial" panose="020B0604020202020204" pitchFamily="34" charset="0"/>
              <a:buChar char="•"/>
            </a:pPr>
            <a:r>
              <a:rPr lang="en-US" sz="2400" dirty="0">
                <a:solidFill>
                  <a:schemeClr val="bg1"/>
                </a:solidFill>
              </a:rPr>
              <a:t>to use the payment however they want</a:t>
            </a:r>
          </a:p>
          <a:p>
            <a:pPr marL="285750" indent="-285750">
              <a:buFont typeface="Arial" panose="020B0604020202020204" pitchFamily="34" charset="0"/>
              <a:buChar char="•"/>
            </a:pPr>
            <a:endParaRPr lang="en-US" sz="2400" dirty="0">
              <a:solidFill>
                <a:schemeClr val="bg1"/>
              </a:solidFill>
            </a:endParaRPr>
          </a:p>
        </p:txBody>
      </p:sp>
      <p:pic>
        <p:nvPicPr>
          <p:cNvPr id="6" name="Picture 5">
            <a:extLst>
              <a:ext uri="{FF2B5EF4-FFF2-40B4-BE49-F238E27FC236}">
                <a16:creationId xmlns:a16="http://schemas.microsoft.com/office/drawing/2014/main" id="{5DD79A72-81D5-0A4B-9DAA-559D79A114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48" r="20553"/>
          <a:stretch/>
        </p:blipFill>
        <p:spPr>
          <a:xfrm>
            <a:off x="6802245" y="-1"/>
            <a:ext cx="5389756" cy="7792413"/>
          </a:xfrm>
          <a:prstGeom prst="rect">
            <a:avLst/>
          </a:prstGeom>
        </p:spPr>
      </p:pic>
    </p:spTree>
    <p:extLst>
      <p:ext uri="{BB962C8B-B14F-4D97-AF65-F5344CB8AC3E}">
        <p14:creationId xmlns:p14="http://schemas.microsoft.com/office/powerpoint/2010/main" val="362434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808745"/>
            <a:ext cx="5157787" cy="823912"/>
          </a:xfrm>
        </p:spPr>
        <p:txBody>
          <a:bodyPr anchor="t"/>
          <a:lstStyle/>
          <a:p>
            <a:pPr algn="ctr"/>
            <a:r>
              <a:rPr lang="en-US" sz="3600" dirty="0">
                <a:latin typeface="+mn-lt"/>
              </a:rPr>
              <a:t>Group Critical </a:t>
            </a:r>
            <a:br>
              <a:rPr lang="en-US" sz="3600" dirty="0">
                <a:latin typeface="+mn-lt"/>
              </a:rPr>
            </a:br>
            <a:r>
              <a:rPr lang="en-US" sz="3600" dirty="0">
                <a:latin typeface="+mn-lt"/>
              </a:rPr>
              <a:t>Illness</a:t>
            </a:r>
          </a:p>
        </p:txBody>
      </p:sp>
      <p:sp>
        <p:nvSpPr>
          <p:cNvPr id="12" name="Text Placeholder 11"/>
          <p:cNvSpPr>
            <a:spLocks noGrp="1"/>
          </p:cNvSpPr>
          <p:nvPr>
            <p:ph type="body" sz="quarter" idx="3"/>
          </p:nvPr>
        </p:nvSpPr>
        <p:spPr>
          <a:xfrm>
            <a:off x="6550888" y="978678"/>
            <a:ext cx="3950860" cy="823912"/>
          </a:xfrm>
        </p:spPr>
        <p:txBody>
          <a:bodyPr anchor="t"/>
          <a:lstStyle/>
          <a:p>
            <a:pPr algn="ctr"/>
            <a:r>
              <a:rPr lang="en-US" sz="3600" dirty="0"/>
              <a:t>CI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910345"/>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4" name="Text Placeholder 5">
            <a:extLst>
              <a:ext uri="{FF2B5EF4-FFF2-40B4-BE49-F238E27FC236}">
                <a16:creationId xmlns:a16="http://schemas.microsoft.com/office/drawing/2014/main" id="{4CB6F73F-6790-3E44-AEA9-4A3AB7FC796E}"/>
              </a:ext>
            </a:extLst>
          </p:cNvPr>
          <p:cNvSpPr txBox="1">
            <a:spLocks/>
          </p:cNvSpPr>
          <p:nvPr/>
        </p:nvSpPr>
        <p:spPr>
          <a:xfrm>
            <a:off x="987570" y="3376439"/>
            <a:ext cx="10197666" cy="1140291"/>
          </a:xfrm>
          <a:prstGeom prst="rect">
            <a:avLst/>
          </a:prstGeom>
        </p:spPr>
        <p:txBody>
          <a:bodyPr numCol="3"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dirty="0">
                <a:latin typeface="+mn-lt"/>
              </a:rPr>
              <a:t>Sudden Cardiac Arrest</a:t>
            </a:r>
          </a:p>
          <a:p>
            <a:pPr marL="285750" indent="-285750"/>
            <a:r>
              <a:rPr lang="en-US" sz="1800" dirty="0">
                <a:latin typeface="+mn-lt"/>
              </a:rPr>
              <a:t>Advanced Parkinson’s Disease</a:t>
            </a:r>
          </a:p>
          <a:p>
            <a:pPr marL="285750" indent="-285750"/>
            <a:r>
              <a:rPr lang="en-US" sz="1800" dirty="0">
                <a:latin typeface="+mn-lt"/>
              </a:rPr>
              <a:t>Loss of Sight, Hearing, Speech</a:t>
            </a:r>
          </a:p>
          <a:p>
            <a:pPr marL="285750" indent="-285750"/>
            <a:r>
              <a:rPr lang="en-US" sz="1800" dirty="0">
                <a:latin typeface="+mn-lt"/>
              </a:rPr>
              <a:t>Advanced ALS</a:t>
            </a:r>
          </a:p>
          <a:p>
            <a:pPr marL="285750" indent="-285750"/>
            <a:r>
              <a:rPr lang="en-US" sz="1800" dirty="0">
                <a:latin typeface="+mn-lt"/>
              </a:rPr>
              <a:t>Skin Cancers</a:t>
            </a:r>
          </a:p>
          <a:p>
            <a:pPr marL="285750" indent="-285750"/>
            <a:r>
              <a:rPr lang="en-US" sz="1800" dirty="0">
                <a:latin typeface="+mn-lt"/>
              </a:rPr>
              <a:t>Benign Brain Tumor</a:t>
            </a:r>
          </a:p>
          <a:p>
            <a:pPr marL="285750" indent="-285750"/>
            <a:r>
              <a:rPr lang="en-US" sz="1800" dirty="0">
                <a:latin typeface="+mn-lt"/>
              </a:rPr>
              <a:t>Multiple Sclerosis</a:t>
            </a:r>
          </a:p>
          <a:p>
            <a:pPr marL="285750" indent="-285750"/>
            <a:r>
              <a:rPr lang="en-US" sz="1800" dirty="0">
                <a:latin typeface="+mn-lt"/>
              </a:rPr>
              <a:t>Bone Marrow Transplant</a:t>
            </a:r>
          </a:p>
          <a:p>
            <a:pPr marL="285750" indent="-285750"/>
            <a:r>
              <a:rPr lang="en-US" sz="1800" dirty="0">
                <a:latin typeface="+mn-lt"/>
              </a:rPr>
              <a:t>Transient Ischemic Attack (TIA)</a:t>
            </a:r>
          </a:p>
          <a:p>
            <a:pPr marL="285750" indent="-285750"/>
            <a:r>
              <a:rPr lang="en-US" sz="1800" dirty="0">
                <a:latin typeface="+mn-lt"/>
              </a:rPr>
              <a:t>Schizophrenia</a:t>
            </a:r>
          </a:p>
          <a:p>
            <a:pPr marL="285750" indent="-285750"/>
            <a:endParaRPr lang="en-US" sz="1800" dirty="0">
              <a:latin typeface="+mn-lt"/>
            </a:endParaRPr>
          </a:p>
        </p:txBody>
      </p:sp>
      <p:sp>
        <p:nvSpPr>
          <p:cNvPr id="18" name="Text Placeholder 5">
            <a:extLst>
              <a:ext uri="{FF2B5EF4-FFF2-40B4-BE49-F238E27FC236}">
                <a16:creationId xmlns:a16="http://schemas.microsoft.com/office/drawing/2014/main" id="{92F7F7E2-8AC5-FF4A-82A0-F6BFD64B9C81}"/>
              </a:ext>
            </a:extLst>
          </p:cNvPr>
          <p:cNvSpPr txBox="1">
            <a:spLocks/>
          </p:cNvSpPr>
          <p:nvPr/>
        </p:nvSpPr>
        <p:spPr>
          <a:xfrm>
            <a:off x="987570" y="2019369"/>
            <a:ext cx="10197666"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n-lt"/>
              </a:rPr>
              <a:t>Let’s compare what’s new with Group CI.</a:t>
            </a:r>
          </a:p>
        </p:txBody>
      </p:sp>
      <p:sp>
        <p:nvSpPr>
          <p:cNvPr id="19" name="Text Placeholder 5">
            <a:extLst>
              <a:ext uri="{FF2B5EF4-FFF2-40B4-BE49-F238E27FC236}">
                <a16:creationId xmlns:a16="http://schemas.microsoft.com/office/drawing/2014/main" id="{8DA443A2-D6FA-5147-821C-DDA41FC058A1}"/>
              </a:ext>
            </a:extLst>
          </p:cNvPr>
          <p:cNvSpPr txBox="1">
            <a:spLocks/>
          </p:cNvSpPr>
          <p:nvPr/>
        </p:nvSpPr>
        <p:spPr>
          <a:xfrm>
            <a:off x="987570" y="2806293"/>
            <a:ext cx="10197666"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mn-lt"/>
              </a:rPr>
              <a:t>10 new covered conditions added</a:t>
            </a:r>
          </a:p>
          <a:p>
            <a:pPr marL="0" indent="0">
              <a:buNone/>
            </a:pPr>
            <a:endParaRPr lang="en-US" sz="2400" dirty="0">
              <a:latin typeface="+mn-lt"/>
            </a:endParaRPr>
          </a:p>
        </p:txBody>
      </p:sp>
    </p:spTree>
    <p:extLst>
      <p:ext uri="{BB962C8B-B14F-4D97-AF65-F5344CB8AC3E}">
        <p14:creationId xmlns:p14="http://schemas.microsoft.com/office/powerpoint/2010/main" val="32125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808745"/>
            <a:ext cx="5157787" cy="823912"/>
          </a:xfrm>
        </p:spPr>
        <p:txBody>
          <a:bodyPr anchor="t"/>
          <a:lstStyle/>
          <a:p>
            <a:pPr algn="ctr"/>
            <a:r>
              <a:rPr lang="en-US" sz="3600" dirty="0">
                <a:latin typeface="+mn-lt"/>
              </a:rPr>
              <a:t>Group Critical </a:t>
            </a:r>
            <a:br>
              <a:rPr lang="en-US" sz="3600" dirty="0">
                <a:latin typeface="+mn-lt"/>
              </a:rPr>
            </a:br>
            <a:r>
              <a:rPr lang="en-US" sz="3600" dirty="0">
                <a:latin typeface="+mn-lt"/>
              </a:rPr>
              <a:t>Illness</a:t>
            </a:r>
          </a:p>
        </p:txBody>
      </p:sp>
      <p:sp>
        <p:nvSpPr>
          <p:cNvPr id="12" name="Text Placeholder 11"/>
          <p:cNvSpPr>
            <a:spLocks noGrp="1"/>
          </p:cNvSpPr>
          <p:nvPr>
            <p:ph type="body" sz="quarter" idx="3"/>
          </p:nvPr>
        </p:nvSpPr>
        <p:spPr>
          <a:xfrm>
            <a:off x="6550888" y="978678"/>
            <a:ext cx="3950860" cy="823912"/>
          </a:xfrm>
        </p:spPr>
        <p:txBody>
          <a:bodyPr anchor="t"/>
          <a:lstStyle/>
          <a:p>
            <a:pPr algn="ctr"/>
            <a:r>
              <a:rPr lang="en-US" sz="3600" dirty="0"/>
              <a:t>CI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910345"/>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4" name="Text Placeholder 5">
            <a:extLst>
              <a:ext uri="{FF2B5EF4-FFF2-40B4-BE49-F238E27FC236}">
                <a16:creationId xmlns:a16="http://schemas.microsoft.com/office/drawing/2014/main" id="{4CB6F73F-6790-3E44-AEA9-4A3AB7FC796E}"/>
              </a:ext>
            </a:extLst>
          </p:cNvPr>
          <p:cNvSpPr txBox="1">
            <a:spLocks/>
          </p:cNvSpPr>
          <p:nvPr/>
        </p:nvSpPr>
        <p:spPr>
          <a:xfrm>
            <a:off x="1128941" y="2895793"/>
            <a:ext cx="4226212"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n-lt"/>
              </a:rPr>
              <a:t>Now Automatically Includes:</a:t>
            </a:r>
          </a:p>
          <a:p>
            <a:pPr marL="285750" indent="-285750"/>
            <a:r>
              <a:rPr lang="en-US" sz="1800" dirty="0">
                <a:latin typeface="+mn-lt"/>
              </a:rPr>
              <a:t>Reoccurrence Diagnosis benefit</a:t>
            </a:r>
          </a:p>
          <a:p>
            <a:pPr marL="285750" indent="-285750"/>
            <a:r>
              <a:rPr lang="en-US" sz="1800" dirty="0">
                <a:latin typeface="+mn-lt"/>
              </a:rPr>
              <a:t>New Skin Cancer benefit</a:t>
            </a:r>
          </a:p>
          <a:p>
            <a:pPr marL="285750" indent="-285750"/>
            <a:r>
              <a:rPr lang="en-US" sz="1800" dirty="0">
                <a:latin typeface="+mn-lt"/>
              </a:rPr>
              <a:t>Cancer benefit</a:t>
            </a:r>
          </a:p>
          <a:p>
            <a:pPr marL="285750" indent="-285750"/>
            <a:endParaRPr lang="en-US" sz="1800" dirty="0">
              <a:latin typeface="+mn-lt"/>
            </a:endParaRPr>
          </a:p>
          <a:p>
            <a:pPr marL="285750" indent="-285750"/>
            <a:endParaRPr lang="en-US" sz="1800" dirty="0">
              <a:latin typeface="+mn-lt"/>
            </a:endParaRPr>
          </a:p>
        </p:txBody>
      </p:sp>
      <p:sp>
        <p:nvSpPr>
          <p:cNvPr id="13" name="Text Placeholder 5">
            <a:extLst>
              <a:ext uri="{FF2B5EF4-FFF2-40B4-BE49-F238E27FC236}">
                <a16:creationId xmlns:a16="http://schemas.microsoft.com/office/drawing/2014/main" id="{3ABADF44-611C-9847-BCA2-1AAAE61305F9}"/>
              </a:ext>
            </a:extLst>
          </p:cNvPr>
          <p:cNvSpPr txBox="1">
            <a:spLocks/>
          </p:cNvSpPr>
          <p:nvPr/>
        </p:nvSpPr>
        <p:spPr>
          <a:xfrm>
            <a:off x="5697940" y="2895793"/>
            <a:ext cx="4972008"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n-lt"/>
              </a:rPr>
              <a:t>New Forward-Thinking Riders:</a:t>
            </a:r>
          </a:p>
          <a:p>
            <a:pPr marL="285750" indent="-285750"/>
            <a:r>
              <a:rPr lang="en-US" sz="1800" dirty="0">
                <a:latin typeface="+mn-lt"/>
              </a:rPr>
              <a:t>Childhood Critical Illness Rider</a:t>
            </a:r>
          </a:p>
          <a:p>
            <a:pPr marL="285750" indent="-285750"/>
            <a:r>
              <a:rPr lang="en-US" sz="1800" dirty="0">
                <a:latin typeface="+mn-lt"/>
              </a:rPr>
              <a:t>Cardiopulmonary Rider</a:t>
            </a:r>
          </a:p>
          <a:p>
            <a:pPr marL="285750" indent="-285750"/>
            <a:r>
              <a:rPr lang="en-US" sz="1800" dirty="0">
                <a:latin typeface="+mn-lt"/>
              </a:rPr>
              <a:t>Specified Disease Rider</a:t>
            </a:r>
          </a:p>
          <a:p>
            <a:pPr marL="285750" indent="-285750"/>
            <a:r>
              <a:rPr lang="en-US" sz="1800" dirty="0">
                <a:latin typeface="+mn-lt"/>
              </a:rPr>
              <a:t>Genetic Screening Test Rider</a:t>
            </a:r>
          </a:p>
          <a:p>
            <a:pPr marL="285750" indent="-285750"/>
            <a:r>
              <a:rPr lang="en-US" sz="1800" dirty="0">
                <a:latin typeface="+mn-lt"/>
              </a:rPr>
              <a:t>Increasing Benefit Rider</a:t>
            </a:r>
            <a:br>
              <a:rPr lang="en-US" sz="1800" dirty="0">
                <a:latin typeface="+mn-lt"/>
              </a:rPr>
            </a:br>
            <a:br>
              <a:rPr lang="en-US" sz="1800" dirty="0">
                <a:latin typeface="+mn-lt"/>
              </a:rPr>
            </a:br>
            <a:br>
              <a:rPr lang="en-US" sz="1800" dirty="0">
                <a:latin typeface="+mn-lt"/>
              </a:rPr>
            </a:br>
            <a:endParaRPr lang="en-US" sz="1800" dirty="0">
              <a:latin typeface="+mn-lt"/>
            </a:endParaRPr>
          </a:p>
          <a:p>
            <a:pPr marL="285750" indent="-285750"/>
            <a:endParaRPr lang="en-US" sz="1800" dirty="0">
              <a:latin typeface="+mn-lt"/>
            </a:endParaRPr>
          </a:p>
          <a:p>
            <a:pPr marL="285750" indent="-285750"/>
            <a:endParaRPr lang="en-US" sz="1800" dirty="0">
              <a:latin typeface="+mn-lt"/>
            </a:endParaRPr>
          </a:p>
          <a:p>
            <a:pPr marL="285750" indent="-285750"/>
            <a:endParaRPr lang="en-US" sz="1800" dirty="0">
              <a:latin typeface="+mn-lt"/>
            </a:endParaRPr>
          </a:p>
        </p:txBody>
      </p:sp>
    </p:spTree>
    <p:extLst>
      <p:ext uri="{BB962C8B-B14F-4D97-AF65-F5344CB8AC3E}">
        <p14:creationId xmlns:p14="http://schemas.microsoft.com/office/powerpoint/2010/main" val="381434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a:extLst>
              <a:ext uri="{FF2B5EF4-FFF2-40B4-BE49-F238E27FC236}">
                <a16:creationId xmlns:a16="http://schemas.microsoft.com/office/drawing/2014/main" id="{DFDAC525-672C-A845-8CBE-B40C4044F3E9}"/>
              </a:ext>
            </a:extLst>
          </p:cNvPr>
          <p:cNvSpPr/>
          <p:nvPr/>
        </p:nvSpPr>
        <p:spPr>
          <a:xfrm>
            <a:off x="7572075" y="2687448"/>
            <a:ext cx="4545056" cy="1621972"/>
          </a:xfrm>
          <a:prstGeom prst="homePlate">
            <a:avLst/>
          </a:prstGeom>
          <a:solidFill>
            <a:srgbClr val="E5F6F7"/>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a:extLst>
              <a:ext uri="{FF2B5EF4-FFF2-40B4-BE49-F238E27FC236}">
                <a16:creationId xmlns:a16="http://schemas.microsoft.com/office/drawing/2014/main" id="{BFB8943A-44C7-C747-92FA-DD1BFD60B935}"/>
              </a:ext>
            </a:extLst>
          </p:cNvPr>
          <p:cNvSpPr/>
          <p:nvPr/>
        </p:nvSpPr>
        <p:spPr>
          <a:xfrm>
            <a:off x="4045737" y="2687448"/>
            <a:ext cx="4545056" cy="1621972"/>
          </a:xfrm>
          <a:prstGeom prst="homePlate">
            <a:avLst/>
          </a:prstGeom>
          <a:solidFill>
            <a:srgbClr val="35C1C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a:extLst>
              <a:ext uri="{FF2B5EF4-FFF2-40B4-BE49-F238E27FC236}">
                <a16:creationId xmlns:a16="http://schemas.microsoft.com/office/drawing/2014/main" id="{97B03E56-8922-D844-9D23-2A702F625A5D}"/>
              </a:ext>
            </a:extLst>
          </p:cNvPr>
          <p:cNvSpPr/>
          <p:nvPr/>
        </p:nvSpPr>
        <p:spPr>
          <a:xfrm>
            <a:off x="1619804" y="2687448"/>
            <a:ext cx="4545056" cy="1621972"/>
          </a:xfrm>
          <a:prstGeom prst="homePlate">
            <a:avLst/>
          </a:prstGeom>
          <a:solidFill>
            <a:srgbClr val="92929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292"/>
              </a:solidFill>
            </a:endParaRPr>
          </a:p>
        </p:txBody>
      </p:sp>
      <p:sp>
        <p:nvSpPr>
          <p:cNvPr id="15" name="Pentagon 14">
            <a:extLst>
              <a:ext uri="{FF2B5EF4-FFF2-40B4-BE49-F238E27FC236}">
                <a16:creationId xmlns:a16="http://schemas.microsoft.com/office/drawing/2014/main" id="{9EEA9547-CA1D-6544-A257-DC5B3BC62D80}"/>
              </a:ext>
            </a:extLst>
          </p:cNvPr>
          <p:cNvSpPr/>
          <p:nvPr/>
        </p:nvSpPr>
        <p:spPr>
          <a:xfrm>
            <a:off x="300711" y="2687448"/>
            <a:ext cx="2822258" cy="1621972"/>
          </a:xfrm>
          <a:prstGeom prst="homePlate">
            <a:avLst/>
          </a:prstGeom>
          <a:solidFill>
            <a:srgbClr val="003C4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B0AB59B-D596-5441-BAD1-1C973F375F9C}"/>
              </a:ext>
            </a:extLst>
          </p:cNvPr>
          <p:cNvSpPr>
            <a:spLocks noGrp="1"/>
          </p:cNvSpPr>
          <p:nvPr>
            <p:ph type="body" sz="quarter" idx="10"/>
          </p:nvPr>
        </p:nvSpPr>
        <p:spPr/>
        <p:txBody>
          <a:bodyPr/>
          <a:lstStyle/>
          <a:p>
            <a:r>
              <a:rPr lang="en-US" sz="5400" dirty="0">
                <a:latin typeface="+mn-lt"/>
              </a:rPr>
              <a:t>How It Works</a:t>
            </a:r>
          </a:p>
        </p:txBody>
      </p:sp>
      <p:sp>
        <p:nvSpPr>
          <p:cNvPr id="9" name="TextBox 8"/>
          <p:cNvSpPr txBox="1"/>
          <p:nvPr/>
        </p:nvSpPr>
        <p:spPr>
          <a:xfrm>
            <a:off x="1358020" y="2005793"/>
            <a:ext cx="9506137" cy="805218"/>
          </a:xfrm>
          <a:prstGeom prst="rect">
            <a:avLst/>
          </a:prstGeom>
        </p:spPr>
        <p:txBody>
          <a:bodyPr wrap="square" rtlCol="0">
            <a:normAutofit/>
          </a:bodyPr>
          <a:lstStyle/>
          <a:p>
            <a:pPr algn="ctr"/>
            <a:r>
              <a:rPr lang="en-US" sz="2200" dirty="0">
                <a:solidFill>
                  <a:srgbClr val="AB2C29"/>
                </a:solidFill>
              </a:rPr>
              <a:t>Helps </a:t>
            </a:r>
            <a:r>
              <a:rPr lang="en-US" sz="2200" b="1" dirty="0">
                <a:solidFill>
                  <a:srgbClr val="AB2C29"/>
                </a:solidFill>
              </a:rPr>
              <a:t>offset out-of-pocket costs </a:t>
            </a:r>
            <a:r>
              <a:rPr lang="en-US" sz="2200" dirty="0">
                <a:solidFill>
                  <a:srgbClr val="AB2C29"/>
                </a:solidFill>
              </a:rPr>
              <a:t>related to a critical illness diagnosis.</a:t>
            </a:r>
          </a:p>
          <a:p>
            <a:pPr algn="ctr"/>
            <a:endParaRPr lang="en-US" sz="2600" dirty="0">
              <a:solidFill>
                <a:srgbClr val="AB2C29"/>
              </a:solidFill>
            </a:endParaRPr>
          </a:p>
        </p:txBody>
      </p:sp>
      <p:sp>
        <p:nvSpPr>
          <p:cNvPr id="17" name="Text Placeholder 3">
            <a:extLst>
              <a:ext uri="{FF2B5EF4-FFF2-40B4-BE49-F238E27FC236}">
                <a16:creationId xmlns:a16="http://schemas.microsoft.com/office/drawing/2014/main" id="{C2763F51-5DBD-604B-B6A5-6F9690AF0297}"/>
              </a:ext>
            </a:extLst>
          </p:cNvPr>
          <p:cNvSpPr txBox="1">
            <a:spLocks/>
          </p:cNvSpPr>
          <p:nvPr/>
        </p:nvSpPr>
        <p:spPr>
          <a:xfrm>
            <a:off x="8678950" y="2888173"/>
            <a:ext cx="3003287"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solidFill>
                  <a:srgbClr val="003C4C"/>
                </a:solidFill>
                <a:latin typeface="+mj-lt"/>
              </a:rPr>
              <a:t>After being symptom-free and treatment-free for at 12 months, the cancer reappears and with your reoccurrence diagnosis benefit, you again file an invasive cancer claim and receive another $10,000 benefit.</a:t>
            </a:r>
          </a:p>
        </p:txBody>
      </p:sp>
      <p:sp>
        <p:nvSpPr>
          <p:cNvPr id="22" name="Text Placeholder 3">
            <a:extLst>
              <a:ext uri="{FF2B5EF4-FFF2-40B4-BE49-F238E27FC236}">
                <a16:creationId xmlns:a16="http://schemas.microsoft.com/office/drawing/2014/main" id="{958EC787-E539-CF48-B96D-629538AAE153}"/>
              </a:ext>
            </a:extLst>
          </p:cNvPr>
          <p:cNvSpPr txBox="1">
            <a:spLocks/>
          </p:cNvSpPr>
          <p:nvPr/>
        </p:nvSpPr>
        <p:spPr>
          <a:xfrm>
            <a:off x="493951" y="3140356"/>
            <a:ext cx="2081981"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latin typeface="+mj-lt"/>
              </a:rPr>
              <a:t>At your annual physical, your doctor notices a lump on your neck.</a:t>
            </a:r>
          </a:p>
        </p:txBody>
      </p:sp>
      <p:sp>
        <p:nvSpPr>
          <p:cNvPr id="23" name="Text Placeholder 3">
            <a:extLst>
              <a:ext uri="{FF2B5EF4-FFF2-40B4-BE49-F238E27FC236}">
                <a16:creationId xmlns:a16="http://schemas.microsoft.com/office/drawing/2014/main" id="{28770A46-9F84-E44F-85BD-30E0B815C887}"/>
              </a:ext>
            </a:extLst>
          </p:cNvPr>
          <p:cNvSpPr txBox="1">
            <a:spLocks/>
          </p:cNvSpPr>
          <p:nvPr/>
        </p:nvSpPr>
        <p:spPr>
          <a:xfrm>
            <a:off x="3272428" y="2888173"/>
            <a:ext cx="2283442"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latin typeface="+mj-lt"/>
              </a:rPr>
              <a:t>A biopsy is performed and you are diagnosed with an invasive stage 3 Lymphoma. You file a claim with </a:t>
            </a:r>
            <a:r>
              <a:rPr lang="en-US" i="0" dirty="0" err="1">
                <a:latin typeface="+mj-lt"/>
              </a:rPr>
              <a:t>Assurity</a:t>
            </a:r>
            <a:r>
              <a:rPr lang="en-US" i="0" dirty="0">
                <a:latin typeface="+mj-lt"/>
              </a:rPr>
              <a:t> and receive a $10,000 benefit for Invasive Cancer.</a:t>
            </a:r>
          </a:p>
        </p:txBody>
      </p:sp>
      <p:sp>
        <p:nvSpPr>
          <p:cNvPr id="24" name="Text Placeholder 3">
            <a:extLst>
              <a:ext uri="{FF2B5EF4-FFF2-40B4-BE49-F238E27FC236}">
                <a16:creationId xmlns:a16="http://schemas.microsoft.com/office/drawing/2014/main" id="{DDAB1042-225D-5143-9FA0-8E82B8064080}"/>
              </a:ext>
            </a:extLst>
          </p:cNvPr>
          <p:cNvSpPr txBox="1">
            <a:spLocks/>
          </p:cNvSpPr>
          <p:nvPr/>
        </p:nvSpPr>
        <p:spPr>
          <a:xfrm>
            <a:off x="6292669" y="3140356"/>
            <a:ext cx="1973142"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latin typeface="+mj-lt"/>
              </a:rPr>
              <a:t>You respond well to treatment and are declared cancer free.</a:t>
            </a:r>
          </a:p>
        </p:txBody>
      </p:sp>
      <p:sp>
        <p:nvSpPr>
          <p:cNvPr id="25" name="TextBox 24">
            <a:extLst>
              <a:ext uri="{FF2B5EF4-FFF2-40B4-BE49-F238E27FC236}">
                <a16:creationId xmlns:a16="http://schemas.microsoft.com/office/drawing/2014/main" id="{06E30266-B637-6A49-8BC2-F2103FC92B81}"/>
              </a:ext>
            </a:extLst>
          </p:cNvPr>
          <p:cNvSpPr txBox="1"/>
          <p:nvPr/>
        </p:nvSpPr>
        <p:spPr>
          <a:xfrm>
            <a:off x="300710" y="4510145"/>
            <a:ext cx="11891290" cy="805218"/>
          </a:xfrm>
          <a:prstGeom prst="rect">
            <a:avLst/>
          </a:prstGeom>
        </p:spPr>
        <p:txBody>
          <a:bodyPr wrap="square" rtlCol="0">
            <a:noAutofit/>
          </a:bodyPr>
          <a:lstStyle/>
          <a:p>
            <a:pPr algn="ctr"/>
            <a:r>
              <a:rPr lang="en-US" sz="2200" dirty="0">
                <a:solidFill>
                  <a:srgbClr val="AB2C29"/>
                </a:solidFill>
              </a:rPr>
              <a:t>$10,000 (Invasive Cancer first diagnosis) + $10,000 (Reoccurrence Diagnosis benefit) = $20,000</a:t>
            </a:r>
          </a:p>
          <a:p>
            <a:pPr algn="ctr"/>
            <a:endParaRPr lang="en-US" sz="2400" dirty="0">
              <a:solidFill>
                <a:srgbClr val="AB2C29"/>
              </a:solidFill>
            </a:endParaRPr>
          </a:p>
        </p:txBody>
      </p:sp>
      <p:sp>
        <p:nvSpPr>
          <p:cNvPr id="26" name="Rectangle 25">
            <a:extLst>
              <a:ext uri="{FF2B5EF4-FFF2-40B4-BE49-F238E27FC236}">
                <a16:creationId xmlns:a16="http://schemas.microsoft.com/office/drawing/2014/main" id="{ECBF0E01-E3FE-8A43-A301-E447DDC56509}"/>
              </a:ext>
            </a:extLst>
          </p:cNvPr>
          <p:cNvSpPr/>
          <p:nvPr/>
        </p:nvSpPr>
        <p:spPr>
          <a:xfrm>
            <a:off x="987570" y="5569273"/>
            <a:ext cx="9588067" cy="600164"/>
          </a:xfrm>
          <a:prstGeom prst="rect">
            <a:avLst/>
          </a:prstGeom>
        </p:spPr>
        <p:txBody>
          <a:bodyPr wrap="square">
            <a:spAutoFit/>
          </a:bodyPr>
          <a:lstStyle/>
          <a:p>
            <a:pPr algn="ctr"/>
            <a:r>
              <a:rPr lang="en-US" sz="1100" spc="-20" dirty="0">
                <a:solidFill>
                  <a:srgbClr val="929292"/>
                </a:solidFill>
                <a:latin typeface="+mj-lt"/>
              </a:rPr>
              <a:t>The above example is based on a claim scenario for Group Critical Illness Insurance. Policy/Certificate Form Nos. G H1715 and G H1715C .</a:t>
            </a:r>
          </a:p>
          <a:p>
            <a:pPr algn="ctr"/>
            <a:r>
              <a:rPr lang="en-US" sz="1100" spc="-20" dirty="0">
                <a:solidFill>
                  <a:srgbClr val="929292"/>
                </a:solidFill>
                <a:latin typeface="+mj-lt"/>
              </a:rPr>
              <a:t>This policy may contain reduction of benefits, limitations and exclusions. </a:t>
            </a:r>
          </a:p>
          <a:p>
            <a:pPr algn="ctr"/>
            <a:endParaRPr lang="en-US" sz="1100" spc="-20" dirty="0">
              <a:solidFill>
                <a:srgbClr val="929292"/>
              </a:solidFill>
              <a:latin typeface="+mj-lt"/>
            </a:endParaRPr>
          </a:p>
        </p:txBody>
      </p:sp>
    </p:spTree>
    <p:extLst>
      <p:ext uri="{BB962C8B-B14F-4D97-AF65-F5344CB8AC3E}">
        <p14:creationId xmlns:p14="http://schemas.microsoft.com/office/powerpoint/2010/main" val="295374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1FE-BB44-0949-9E50-6B0CDD06BCB2}"/>
              </a:ext>
            </a:extLst>
          </p:cNvPr>
          <p:cNvSpPr>
            <a:spLocks noGrp="1"/>
          </p:cNvSpPr>
          <p:nvPr>
            <p:ph type="ctrTitle"/>
          </p:nvPr>
        </p:nvSpPr>
        <p:spPr/>
        <p:txBody>
          <a:bodyPr/>
          <a:lstStyle/>
          <a:p>
            <a:r>
              <a:rPr lang="en-US" sz="6600" dirty="0">
                <a:latin typeface="+mn-lt"/>
              </a:rPr>
              <a:t>Questions</a:t>
            </a:r>
          </a:p>
        </p:txBody>
      </p:sp>
      <p:sp>
        <p:nvSpPr>
          <p:cNvPr id="3" name="Subtitle 2">
            <a:extLst>
              <a:ext uri="{FF2B5EF4-FFF2-40B4-BE49-F238E27FC236}">
                <a16:creationId xmlns:a16="http://schemas.microsoft.com/office/drawing/2014/main" id="{65055CA5-78BB-8542-8ED0-D6EA20BCE205}"/>
              </a:ext>
            </a:extLst>
          </p:cNvPr>
          <p:cNvSpPr>
            <a:spLocks noGrp="1"/>
          </p:cNvSpPr>
          <p:nvPr>
            <p:ph type="subTitle" idx="1"/>
          </p:nvPr>
        </p:nvSpPr>
        <p:spPr/>
        <p:txBody>
          <a:bodyPr/>
          <a:lstStyle/>
          <a:p>
            <a:endParaRPr lang="en-US" sz="2800" dirty="0">
              <a:latin typeface="+mn-lt"/>
            </a:endParaRPr>
          </a:p>
        </p:txBody>
      </p:sp>
      <p:sp>
        <p:nvSpPr>
          <p:cNvPr id="4" name="Rectangle 3">
            <a:extLst>
              <a:ext uri="{FF2B5EF4-FFF2-40B4-BE49-F238E27FC236}">
                <a16:creationId xmlns:a16="http://schemas.microsoft.com/office/drawing/2014/main" id="{4626EE35-452B-4249-8819-33D13FBF6AF7}"/>
              </a:ext>
            </a:extLst>
          </p:cNvPr>
          <p:cNvSpPr/>
          <p:nvPr/>
        </p:nvSpPr>
        <p:spPr>
          <a:xfrm>
            <a:off x="3048000" y="5849034"/>
            <a:ext cx="6096000" cy="600164"/>
          </a:xfrm>
          <a:prstGeom prst="rect">
            <a:avLst/>
          </a:prstGeom>
        </p:spPr>
        <p:txBody>
          <a:bodyPr>
            <a:spAutoFit/>
          </a:bodyPr>
          <a:lstStyle/>
          <a:p>
            <a:pPr algn="ctr"/>
            <a:r>
              <a:rPr lang="en-US" sz="1100" dirty="0">
                <a:solidFill>
                  <a:schemeClr val="bg1"/>
                </a:solidFill>
                <a:latin typeface="+mj-lt"/>
              </a:rPr>
              <a:t>FOR PRODUCER USE ONLY.  NOT FOR USE WITH THE GENERAL PUBLIC. NOT AVAILABLE IN NEW YORK. </a:t>
            </a:r>
          </a:p>
          <a:p>
            <a:pPr algn="ctr"/>
            <a:r>
              <a:rPr lang="en-US" sz="1100" dirty="0">
                <a:solidFill>
                  <a:schemeClr val="bg1"/>
                </a:solidFill>
                <a:latin typeface="+mj-lt"/>
              </a:rPr>
              <a:t>Policy/Certificate Form Nos. G H1715 and G H1715C</a:t>
            </a:r>
          </a:p>
          <a:p>
            <a:pPr algn="ctr"/>
            <a:endParaRPr lang="en-US" sz="1100" dirty="0">
              <a:solidFill>
                <a:schemeClr val="bg1"/>
              </a:solidFill>
              <a:latin typeface="+mj-lt"/>
            </a:endParaRPr>
          </a:p>
        </p:txBody>
      </p:sp>
    </p:spTree>
    <p:extLst>
      <p:ext uri="{BB962C8B-B14F-4D97-AF65-F5344CB8AC3E}">
        <p14:creationId xmlns:p14="http://schemas.microsoft.com/office/powerpoint/2010/main" val="114130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827865"/>
            <a:ext cx="10153934" cy="1173707"/>
          </a:xfrm>
          <a:prstGeom prst="rect">
            <a:avLst/>
          </a:prstGeom>
        </p:spPr>
        <p:txBody>
          <a:bodyPr wrap="square" rtlCol="0">
            <a:normAutofit/>
          </a:bodyPr>
          <a:lstStyle/>
          <a:p>
            <a:pPr algn="r"/>
            <a:endParaRPr lang="en-US" sz="4800" b="1" dirty="0">
              <a:solidFill>
                <a:srgbClr val="AB2C29"/>
              </a:solidFill>
            </a:endParaRPr>
          </a:p>
        </p:txBody>
      </p:sp>
      <p:sp>
        <p:nvSpPr>
          <p:cNvPr id="3" name="Rectangle 2"/>
          <p:cNvSpPr/>
          <p:nvPr/>
        </p:nvSpPr>
        <p:spPr>
          <a:xfrm>
            <a:off x="968991" y="3239468"/>
            <a:ext cx="10556070" cy="3985706"/>
          </a:xfrm>
          <a:prstGeom prst="rect">
            <a:avLst/>
          </a:prstGeom>
        </p:spPr>
        <p:txBody>
          <a:bodyPr wrap="square">
            <a:spAutoFit/>
          </a:bodyPr>
          <a:lstStyle/>
          <a:p>
            <a:r>
              <a:rPr lang="en-US" sz="1100" kern="1100" spc="-20" dirty="0">
                <a:solidFill>
                  <a:srgbClr val="929292"/>
                </a:solidFill>
                <a:latin typeface="+mj-lt"/>
                <a:ea typeface="DotumChe" panose="020B0609000101010101" pitchFamily="49" charset="-127"/>
                <a:cs typeface="Arial Narrow" panose="020B0604020202020204" pitchFamily="34" charset="0"/>
              </a:rPr>
              <a:t>FOR PRODUCER USE ONLY. NOT FOR USE WITH THE GENERAL PUBLIC. NOT AVAILABLE IN NEW YORK.</a:t>
            </a:r>
            <a:br>
              <a:rPr lang="en-US" sz="1100" kern="1100" spc="-20" dirty="0">
                <a:solidFill>
                  <a:srgbClr val="929292"/>
                </a:solidFill>
                <a:latin typeface="+mj-lt"/>
                <a:ea typeface="DotumChe" panose="020B0609000101010101" pitchFamily="49" charset="-127"/>
                <a:cs typeface="Arial Narrow" panose="020B0604020202020204" pitchFamily="34" charset="0"/>
              </a:rPr>
            </a:br>
            <a:r>
              <a:rPr lang="en-US" sz="1100" kern="1100" spc="-20" dirty="0">
                <a:solidFill>
                  <a:srgbClr val="929292"/>
                </a:solidFill>
                <a:latin typeface="+mj-lt"/>
                <a:ea typeface="DotumChe" panose="020B0609000101010101" pitchFamily="49" charset="-127"/>
                <a:cs typeface="Arial Narrow" panose="020B0604020202020204" pitchFamily="34" charset="0"/>
              </a:rPr>
              <a:t>Group Critical Illness insurance provides limited benefit coverage, is not a substitute for major medical insurance, and may contain reductions of benefits, limitations and exclusions. The description of benefits is intended only to highlight the insured employee’s benefits and should not be relied upon to fully determine coverage. If this description conflicts in any way with the terms of the policy/certificate, the terms of the policy/certificate prevail. For complete benefits descriptions and conditions, see the policy/certificate. </a:t>
            </a:r>
            <a:br>
              <a:rPr lang="en-US" sz="1100" kern="1100" spc="-20" dirty="0">
                <a:solidFill>
                  <a:srgbClr val="929292"/>
                </a:solidFill>
                <a:latin typeface="+mj-lt"/>
                <a:ea typeface="DotumChe" panose="020B0609000101010101" pitchFamily="49" charset="-127"/>
                <a:cs typeface="Arial Narrow" panose="020B0604020202020204" pitchFamily="34" charset="0"/>
              </a:rPr>
            </a:br>
            <a:br>
              <a:rPr lang="en-US" sz="1100" kern="1100" spc="-20" dirty="0">
                <a:solidFill>
                  <a:srgbClr val="929292"/>
                </a:solidFill>
                <a:latin typeface="+mj-lt"/>
                <a:ea typeface="DotumChe" panose="020B0609000101010101" pitchFamily="49" charset="-127"/>
                <a:cs typeface="Arial Narrow" panose="020B0604020202020204" pitchFamily="34" charset="0"/>
              </a:rPr>
            </a:br>
            <a:r>
              <a:rPr lang="en-US" sz="1100" kern="1100" spc="-20" dirty="0">
                <a:solidFill>
                  <a:srgbClr val="929292"/>
                </a:solidFill>
                <a:latin typeface="+mj-lt"/>
                <a:ea typeface="DotumChe" panose="020B0609000101010101" pitchFamily="49" charset="-127"/>
                <a:cs typeface="Arial Narrow" panose="020B0604020202020204" pitchFamily="34" charset="0"/>
              </a:rPr>
              <a:t>This is a limited-benefit policy, not a substitute for health insurance and may not be appropriate for Medicaid recipients. </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Circular 230 Disclosure:  Any U.S. tax information contained in this communication is not intended or written to be used, and cannot be used, for the purpose of (</a:t>
            </a:r>
            <a:r>
              <a:rPr lang="en-US" sz="1100" kern="1100" spc="-20" dirty="0" err="1">
                <a:solidFill>
                  <a:srgbClr val="929292"/>
                </a:solidFill>
                <a:latin typeface="+mj-lt"/>
                <a:ea typeface="DotumChe" panose="020B0609000101010101" pitchFamily="49" charset="-127"/>
                <a:cs typeface="Arial Narrow" panose="020B0604020202020204" pitchFamily="34" charset="0"/>
              </a:rPr>
              <a:t>i</a:t>
            </a:r>
            <a:r>
              <a:rPr lang="en-US" sz="1100" kern="1100" spc="-20" dirty="0">
                <a:solidFill>
                  <a:srgbClr val="929292"/>
                </a:solidFill>
                <a:latin typeface="+mj-lt"/>
                <a:ea typeface="DotumChe" panose="020B0609000101010101" pitchFamily="49" charset="-127"/>
                <a:cs typeface="Arial Narrow" panose="020B0604020202020204" pitchFamily="34" charset="0"/>
              </a:rPr>
              <a:t>) avoiding penalties under the Internal Revenue Code, or (ii) promoting, marketing or recommending to another party any matters addressed herein.  </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Policy/Certificate Form Nos. G H1715 and G H1715C and Certificate Rider Form Nos. R G1716C, R G1717C, R G1718C, R G1719C, R G1720C and R G1722C underwritten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Lincoln, NE.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is a marketing name for the mutual holding company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Group, Inc. and its subsidiaries. Those subsidiaries include but are not limited to: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and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of New York. Insurance products and services are offered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in all states except New York. In New York, insurance products and services are offered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of New York, Albany, New York. Product availability, features and rates may vary by state.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altLang="ru-RU" sz="1100" dirty="0">
                <a:solidFill>
                  <a:schemeClr val="bg1"/>
                </a:solidFill>
              </a:rPr>
              <a:t>15-183-022403-17</a:t>
            </a:r>
          </a:p>
          <a:p>
            <a:endParaRPr lang="en-US" altLang="ru-RU" sz="1100" dirty="0">
              <a:solidFill>
                <a:schemeClr val="bg1"/>
              </a:solidFill>
            </a:endParaRPr>
          </a:p>
          <a:p>
            <a:endParaRPr lang="en-US" sz="1100" dirty="0">
              <a:solidFill>
                <a:schemeClr val="bg1">
                  <a:lumMod val="50000"/>
                </a:schemeClr>
              </a:solidFill>
              <a:latin typeface="Amsi Pro Cond Light" panose="020B0A06020201010104" pitchFamily="34" charset="77"/>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p:txBody>
      </p:sp>
      <p:pic>
        <p:nvPicPr>
          <p:cNvPr id="4" name="Picture 3">
            <a:extLst>
              <a:ext uri="{FF2B5EF4-FFF2-40B4-BE49-F238E27FC236}">
                <a16:creationId xmlns:a16="http://schemas.microsoft.com/office/drawing/2014/main" id="{656641E6-DD4B-0A4B-9C5B-59DE4A3C1BFE}"/>
              </a:ext>
            </a:extLst>
          </p:cNvPr>
          <p:cNvPicPr>
            <a:picLocks noChangeAspect="1"/>
          </p:cNvPicPr>
          <p:nvPr/>
        </p:nvPicPr>
        <p:blipFill>
          <a:blip r:embed="rId2"/>
          <a:stretch>
            <a:fillRect/>
          </a:stretch>
        </p:blipFill>
        <p:spPr>
          <a:xfrm>
            <a:off x="4453521" y="1805801"/>
            <a:ext cx="3284958" cy="759646"/>
          </a:xfrm>
          <a:prstGeom prst="rect">
            <a:avLst/>
          </a:prstGeom>
        </p:spPr>
      </p:pic>
    </p:spTree>
    <p:extLst>
      <p:ext uri="{BB962C8B-B14F-4D97-AF65-F5344CB8AC3E}">
        <p14:creationId xmlns:p14="http://schemas.microsoft.com/office/powerpoint/2010/main" val="9978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58444-9A9B-0844-9276-7755551B3D8B}"/>
              </a:ext>
            </a:extLst>
          </p:cNvPr>
          <p:cNvSpPr>
            <a:spLocks noGrp="1"/>
          </p:cNvSpPr>
          <p:nvPr>
            <p:ph type="body" sz="quarter" idx="10"/>
          </p:nvPr>
        </p:nvSpPr>
        <p:spPr>
          <a:xfrm>
            <a:off x="2239302" y="3704811"/>
            <a:ext cx="7713396" cy="625475"/>
          </a:xfrm>
        </p:spPr>
        <p:txBody>
          <a:bodyPr/>
          <a:lstStyle/>
          <a:p>
            <a:r>
              <a:rPr lang="en-US" sz="4800" dirty="0">
                <a:solidFill>
                  <a:srgbClr val="FFFFFF"/>
                </a:solidFill>
                <a:latin typeface="+mn-lt"/>
              </a:rPr>
              <a:t>Group Critical Illness Insurance</a:t>
            </a:r>
          </a:p>
        </p:txBody>
      </p:sp>
      <p:cxnSp>
        <p:nvCxnSpPr>
          <p:cNvPr id="3" name="Straight Connector 2">
            <a:extLst>
              <a:ext uri="{FF2B5EF4-FFF2-40B4-BE49-F238E27FC236}">
                <a16:creationId xmlns:a16="http://schemas.microsoft.com/office/drawing/2014/main" id="{86840FAD-F494-EE42-B1A7-F72DB8A02CC0}"/>
              </a:ext>
            </a:extLst>
          </p:cNvPr>
          <p:cNvCxnSpPr>
            <a:cxnSpLocks/>
          </p:cNvCxnSpPr>
          <p:nvPr/>
        </p:nvCxnSpPr>
        <p:spPr>
          <a:xfrm flipH="1">
            <a:off x="4021974" y="3265343"/>
            <a:ext cx="4124499" cy="0"/>
          </a:xfrm>
          <a:prstGeom prst="line">
            <a:avLst/>
          </a:prstGeom>
          <a:ln w="19050" cap="rnd">
            <a:solidFill>
              <a:schemeClr val="bg1"/>
            </a:solidFill>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BD7E532-99EA-264C-8CD5-B82B046E2F95}"/>
              </a:ext>
            </a:extLst>
          </p:cNvPr>
          <p:cNvPicPr>
            <a:picLocks noChangeAspect="1"/>
          </p:cNvPicPr>
          <p:nvPr/>
        </p:nvPicPr>
        <p:blipFill>
          <a:blip r:embed="rId2"/>
          <a:stretch>
            <a:fillRect/>
          </a:stretch>
        </p:blipFill>
        <p:spPr>
          <a:xfrm>
            <a:off x="4614430" y="2236073"/>
            <a:ext cx="2963140" cy="685226"/>
          </a:xfrm>
          <a:prstGeom prst="rect">
            <a:avLst/>
          </a:prstGeom>
        </p:spPr>
      </p:pic>
    </p:spTree>
    <p:extLst>
      <p:ext uri="{BB962C8B-B14F-4D97-AF65-F5344CB8AC3E}">
        <p14:creationId xmlns:p14="http://schemas.microsoft.com/office/powerpoint/2010/main" val="20763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6A5B-0917-9E43-A85D-A086BD163E60}"/>
              </a:ext>
            </a:extLst>
          </p:cNvPr>
          <p:cNvSpPr>
            <a:spLocks noGrp="1"/>
          </p:cNvSpPr>
          <p:nvPr>
            <p:ph type="body" sz="quarter" idx="10"/>
          </p:nvPr>
        </p:nvSpPr>
        <p:spPr/>
        <p:txBody>
          <a:bodyPr/>
          <a:lstStyle/>
          <a:p>
            <a:pPr>
              <a:lnSpc>
                <a:spcPts val="5400"/>
              </a:lnSpc>
              <a:spcBef>
                <a:spcPts val="0"/>
              </a:spcBef>
            </a:pPr>
            <a:r>
              <a:rPr lang="en-US" sz="5400" dirty="0">
                <a:latin typeface="+mn-lt"/>
              </a:rPr>
              <a:t>Research Snapshot</a:t>
            </a:r>
          </a:p>
        </p:txBody>
      </p:sp>
      <p:sp>
        <p:nvSpPr>
          <p:cNvPr id="3" name="Text Placeholder 2">
            <a:extLst>
              <a:ext uri="{FF2B5EF4-FFF2-40B4-BE49-F238E27FC236}">
                <a16:creationId xmlns:a16="http://schemas.microsoft.com/office/drawing/2014/main" id="{13858BC2-61A2-7047-A2C8-4617BB6AC336}"/>
              </a:ext>
            </a:extLst>
          </p:cNvPr>
          <p:cNvSpPr>
            <a:spLocks noGrp="1"/>
          </p:cNvSpPr>
          <p:nvPr>
            <p:ph type="body" sz="quarter" idx="11"/>
          </p:nvPr>
        </p:nvSpPr>
        <p:spPr>
          <a:xfrm>
            <a:off x="5590855" y="1270562"/>
            <a:ext cx="5753137" cy="4195073"/>
          </a:xfrm>
        </p:spPr>
        <p:txBody>
          <a:bodyPr/>
          <a:lstStyle/>
          <a:p>
            <a:pPr marL="0" indent="0">
              <a:buNone/>
            </a:pPr>
            <a:r>
              <a:rPr lang="en-US" sz="2400" dirty="0">
                <a:solidFill>
                  <a:schemeClr val="tx1">
                    <a:lumMod val="65000"/>
                    <a:lumOff val="35000"/>
                  </a:schemeClr>
                </a:solidFill>
                <a:latin typeface="+mn-lt"/>
              </a:rPr>
              <a:t>More people are surviving critical illnesses as medical technology advances</a:t>
            </a:r>
          </a:p>
          <a:p>
            <a:r>
              <a:rPr lang="en-US" sz="2400" dirty="0">
                <a:solidFill>
                  <a:schemeClr val="tx1">
                    <a:lumMod val="65000"/>
                    <a:lumOff val="35000"/>
                  </a:schemeClr>
                </a:solidFill>
                <a:latin typeface="+mn-lt"/>
              </a:rPr>
              <a:t>~800,000 people in the U.S. suffer from a stroke every year </a:t>
            </a:r>
            <a:r>
              <a:rPr lang="en-US" sz="1100" i="1" dirty="0">
                <a:solidFill>
                  <a:schemeClr val="tx1">
                    <a:lumMod val="65000"/>
                    <a:lumOff val="35000"/>
                  </a:schemeClr>
                </a:solidFill>
                <a:latin typeface="+mn-lt"/>
              </a:rPr>
              <a:t>(Stroke Facts 2016, American Stroke Association)</a:t>
            </a:r>
          </a:p>
          <a:p>
            <a:r>
              <a:rPr lang="en-US" sz="2400" dirty="0">
                <a:solidFill>
                  <a:schemeClr val="tx1">
                    <a:lumMod val="65000"/>
                    <a:lumOff val="35000"/>
                  </a:schemeClr>
                </a:solidFill>
                <a:latin typeface="+mn-lt"/>
              </a:rPr>
              <a:t>From 2004-2014, the annual death rate attributable to coronary heart disease declined 35.5%. </a:t>
            </a:r>
            <a:r>
              <a:rPr lang="en-US" sz="1100" i="1" dirty="0">
                <a:solidFill>
                  <a:schemeClr val="tx1">
                    <a:lumMod val="65000"/>
                    <a:lumOff val="35000"/>
                  </a:schemeClr>
                </a:solidFill>
                <a:latin typeface="+mn-lt"/>
              </a:rPr>
              <a:t>(American Heart Association, Heart Disease and Stroke Statistics 2017 At-A-Glance)</a:t>
            </a:r>
          </a:p>
          <a:p>
            <a:r>
              <a:rPr lang="en-US" sz="2400" dirty="0">
                <a:solidFill>
                  <a:schemeClr val="tx1">
                    <a:lumMod val="65000"/>
                    <a:lumOff val="35000"/>
                  </a:schemeClr>
                </a:solidFill>
                <a:latin typeface="+mn-lt"/>
              </a:rPr>
              <a:t>More than half of Americans (56%) have less than $1000 in savings.” </a:t>
            </a:r>
            <a:r>
              <a:rPr lang="en-US" sz="1100" i="1" dirty="0">
                <a:solidFill>
                  <a:schemeClr val="tx1">
                    <a:lumMod val="65000"/>
                    <a:lumOff val="35000"/>
                  </a:schemeClr>
                </a:solidFill>
                <a:latin typeface="+mn-lt"/>
              </a:rPr>
              <a:t>(2015 American Association for Critical Illness Insurance)</a:t>
            </a:r>
          </a:p>
          <a:p>
            <a:endParaRPr lang="en-US" sz="2400" dirty="0">
              <a:solidFill>
                <a:schemeClr val="tx1">
                  <a:lumMod val="65000"/>
                  <a:lumOff val="35000"/>
                </a:schemeClr>
              </a:solidFill>
              <a:latin typeface="+mn-lt"/>
            </a:endParaRPr>
          </a:p>
        </p:txBody>
      </p:sp>
      <p:cxnSp>
        <p:nvCxnSpPr>
          <p:cNvPr id="4" name="Straight Connector 3">
            <a:extLst>
              <a:ext uri="{FF2B5EF4-FFF2-40B4-BE49-F238E27FC236}">
                <a16:creationId xmlns:a16="http://schemas.microsoft.com/office/drawing/2014/main" id="{94EFA7E4-6DC5-2E44-819B-78B15956A55A}"/>
              </a:ext>
            </a:extLst>
          </p:cNvPr>
          <p:cNvCxnSpPr>
            <a:cxnSpLocks/>
          </p:cNvCxnSpPr>
          <p:nvPr/>
        </p:nvCxnSpPr>
        <p:spPr>
          <a:xfrm>
            <a:off x="5191760" y="1071418"/>
            <a:ext cx="0" cy="4281978"/>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9549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47E2E-4AA2-2B49-81B7-679296CE3AC9}"/>
              </a:ext>
            </a:extLst>
          </p:cNvPr>
          <p:cNvSpPr>
            <a:spLocks noGrp="1"/>
          </p:cNvSpPr>
          <p:nvPr>
            <p:ph type="ctrTitle"/>
          </p:nvPr>
        </p:nvSpPr>
        <p:spPr>
          <a:xfrm>
            <a:off x="6460193" y="2546845"/>
            <a:ext cx="4648409" cy="3755506"/>
          </a:xfrm>
        </p:spPr>
        <p:txBody>
          <a:bodyPr>
            <a:normAutofit fontScale="90000"/>
          </a:bodyPr>
          <a:lstStyle/>
          <a:p>
            <a:r>
              <a:rPr lang="en-US" sz="2200" b="0" dirty="0">
                <a:solidFill>
                  <a:schemeClr val="tx1">
                    <a:lumMod val="65000"/>
                    <a:lumOff val="35000"/>
                  </a:schemeClr>
                </a:solidFill>
                <a:latin typeface="+mj-lt"/>
              </a:rPr>
              <a:t>Surviving a critical illness can leave scars on more than your mind and body - your finances, too.</a:t>
            </a: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r>
              <a:rPr lang="en-US" sz="2200" b="0" dirty="0">
                <a:solidFill>
                  <a:schemeClr val="tx1">
                    <a:lumMod val="65000"/>
                    <a:lumOff val="35000"/>
                  </a:schemeClr>
                </a:solidFill>
                <a:latin typeface="+mj-lt"/>
              </a:rPr>
              <a:t>So, we’re bringing you real cash benefits through three distinct plans at a variety of price points, plus a unique Prime Benefits plan to help cover costs.</a:t>
            </a: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r>
              <a:rPr lang="en-US" sz="2200" b="0" dirty="0">
                <a:solidFill>
                  <a:schemeClr val="tx1">
                    <a:lumMod val="65000"/>
                    <a:lumOff val="35000"/>
                  </a:schemeClr>
                </a:solidFill>
                <a:latin typeface="+mj-lt"/>
              </a:rPr>
              <a:t>Employers can choose which benefit amount best fits their employees’ budgets and future plans. </a:t>
            </a: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br>
              <a:rPr lang="en-US" sz="2400" i="1" dirty="0">
                <a:solidFill>
                  <a:schemeClr val="tx1">
                    <a:lumMod val="65000"/>
                    <a:lumOff val="35000"/>
                  </a:schemeClr>
                </a:solidFill>
                <a:latin typeface="Myriad Pro" panose="020B0503030403020204" pitchFamily="34" charset="0"/>
              </a:rPr>
            </a:b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br>
              <a:rPr lang="en-US" sz="2200" b="0" dirty="0">
                <a:solidFill>
                  <a:schemeClr val="tx1">
                    <a:lumMod val="65000"/>
                    <a:lumOff val="35000"/>
                  </a:schemeClr>
                </a:solidFill>
                <a:latin typeface="+mj-lt"/>
              </a:rPr>
            </a:br>
            <a:endParaRPr lang="en-US" sz="2200" b="0" dirty="0">
              <a:solidFill>
                <a:schemeClr val="tx1">
                  <a:lumMod val="65000"/>
                  <a:lumOff val="35000"/>
                </a:schemeClr>
              </a:solidFill>
              <a:latin typeface="+mj-lt"/>
            </a:endParaRPr>
          </a:p>
        </p:txBody>
      </p:sp>
      <p:sp>
        <p:nvSpPr>
          <p:cNvPr id="7" name="Rectangle 6">
            <a:extLst>
              <a:ext uri="{FF2B5EF4-FFF2-40B4-BE49-F238E27FC236}">
                <a16:creationId xmlns:a16="http://schemas.microsoft.com/office/drawing/2014/main" id="{A12E8718-6C3F-994F-AF1C-1D7047C50C09}"/>
              </a:ext>
            </a:extLst>
          </p:cNvPr>
          <p:cNvSpPr/>
          <p:nvPr/>
        </p:nvSpPr>
        <p:spPr>
          <a:xfrm>
            <a:off x="6460193" y="1317153"/>
            <a:ext cx="4804665" cy="1035668"/>
          </a:xfrm>
          <a:prstGeom prst="rect">
            <a:avLst/>
          </a:prstGeom>
        </p:spPr>
        <p:txBody>
          <a:bodyPr wrap="square">
            <a:spAutoFit/>
          </a:bodyPr>
          <a:lstStyle/>
          <a:p>
            <a:pPr>
              <a:lnSpc>
                <a:spcPts val="3600"/>
              </a:lnSpc>
            </a:pPr>
            <a:r>
              <a:rPr lang="en-US" sz="4000" b="1" dirty="0">
                <a:solidFill>
                  <a:srgbClr val="AB2C29"/>
                </a:solidFill>
              </a:rPr>
              <a:t>Group Critical Illness Insurance</a:t>
            </a:r>
          </a:p>
        </p:txBody>
      </p:sp>
      <p:pic>
        <p:nvPicPr>
          <p:cNvPr id="8" name="Picture Placeholder 7">
            <a:extLst>
              <a:ext uri="{FF2B5EF4-FFF2-40B4-BE49-F238E27FC236}">
                <a16:creationId xmlns:a16="http://schemas.microsoft.com/office/drawing/2014/main" id="{2D3BDB82-9C7C-7B42-A2AD-1B17D063D774}"/>
              </a:ext>
            </a:extLst>
          </p:cNvPr>
          <p:cNvPicPr>
            <a:picLocks noGrp="1" noChangeAspect="1"/>
          </p:cNvPicPr>
          <p:nvPr>
            <p:ph type="pic" idx="1"/>
          </p:nvPr>
        </p:nvPicPr>
        <p:blipFill rotWithShape="1">
          <a:blip r:embed="rId2"/>
          <a:srcRect t="2239" r="13146"/>
          <a:stretch/>
        </p:blipFill>
        <p:spPr>
          <a:xfrm>
            <a:off x="-924472" y="-480646"/>
            <a:ext cx="6821180" cy="7338646"/>
          </a:xfrm>
          <a:prstGeom prst="rect">
            <a:avLst/>
          </a:prstGeom>
        </p:spPr>
      </p:pic>
    </p:spTree>
    <p:extLst>
      <p:ext uri="{BB962C8B-B14F-4D97-AF65-F5344CB8AC3E}">
        <p14:creationId xmlns:p14="http://schemas.microsoft.com/office/powerpoint/2010/main" val="147747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4294967295"/>
          </p:nvPr>
        </p:nvSpPr>
        <p:spPr>
          <a:xfrm>
            <a:off x="668211" y="2861755"/>
            <a:ext cx="4249738" cy="1679575"/>
          </a:xfrm>
          <a:prstGeom prst="rect">
            <a:avLst/>
          </a:prstGeom>
        </p:spPr>
        <p:txBody>
          <a:bodyPr/>
          <a:lstStyle/>
          <a:p>
            <a:pPr marL="0" indent="0">
              <a:buNone/>
            </a:pPr>
            <a:r>
              <a:rPr lang="en-US" sz="5400" b="1" dirty="0">
                <a:solidFill>
                  <a:schemeClr val="bg1"/>
                </a:solidFill>
                <a:latin typeface="+mn-lt"/>
              </a:rPr>
              <a:t>Key Features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4294967295"/>
          </p:nvPr>
        </p:nvSpPr>
        <p:spPr>
          <a:xfrm>
            <a:off x="5332491" y="1727689"/>
            <a:ext cx="5196689" cy="4783137"/>
          </a:xfrm>
          <a:prstGeom prst="rect">
            <a:avLst/>
          </a:prstGeom>
        </p:spPr>
        <p:txBody>
          <a:bodyPr/>
          <a:lstStyle/>
          <a:p>
            <a:r>
              <a:rPr lang="en-US" sz="2200" dirty="0">
                <a:solidFill>
                  <a:schemeClr val="bg1"/>
                </a:solidFill>
                <a:latin typeface="+mn-lt"/>
              </a:rPr>
              <a:t>Guaranteed issue amounts up to $30,000 for insured employees</a:t>
            </a:r>
          </a:p>
          <a:p>
            <a:r>
              <a:rPr lang="en-US" sz="2200" dirty="0">
                <a:solidFill>
                  <a:schemeClr val="bg1"/>
                </a:solidFill>
                <a:latin typeface="+mn-lt"/>
              </a:rPr>
              <a:t>Covers employee, spouse or partner, dependent children/grandchildren or entire family</a:t>
            </a:r>
          </a:p>
          <a:p>
            <a:r>
              <a:rPr lang="en-US" sz="2200" dirty="0">
                <a:solidFill>
                  <a:schemeClr val="bg1"/>
                </a:solidFill>
                <a:latin typeface="+mn-lt"/>
              </a:rPr>
              <a:t>New Skin Cancer benefit pays a flat $250 benefit amount</a:t>
            </a:r>
          </a:p>
          <a:p>
            <a:r>
              <a:rPr lang="en-US" sz="2200" dirty="0">
                <a:solidFill>
                  <a:schemeClr val="bg1"/>
                </a:solidFill>
                <a:latin typeface="+mn-lt"/>
              </a:rPr>
              <a:t>Valuable Health Screening Rider available with each plan</a:t>
            </a:r>
          </a:p>
          <a:p>
            <a:endParaRPr lang="en-US" sz="2200" dirty="0">
              <a:solidFill>
                <a:schemeClr val="bg1"/>
              </a:solidFill>
              <a:latin typeface="+mn-lt"/>
            </a:endParaRPr>
          </a:p>
          <a:p>
            <a:endParaRPr lang="en-US" sz="2200" dirty="0">
              <a:solidFill>
                <a:schemeClr val="bg1"/>
              </a:solidFill>
              <a:latin typeface="+mn-lt"/>
            </a:endParaRPr>
          </a:p>
          <a:p>
            <a:endParaRPr lang="en-US" sz="2200" dirty="0">
              <a:solidFill>
                <a:schemeClr val="bg1"/>
              </a:solidFill>
              <a:latin typeface="+mn-lt"/>
            </a:endParaRPr>
          </a:p>
        </p:txBody>
      </p:sp>
      <p:cxnSp>
        <p:nvCxnSpPr>
          <p:cNvPr id="11" name="Straight Connector 10">
            <a:extLst>
              <a:ext uri="{FF2B5EF4-FFF2-40B4-BE49-F238E27FC236}">
                <a16:creationId xmlns:a16="http://schemas.microsoft.com/office/drawing/2014/main" id="{890345C1-48BE-9E45-B813-B5159C03533C}"/>
              </a:ext>
            </a:extLst>
          </p:cNvPr>
          <p:cNvCxnSpPr>
            <a:cxnSpLocks/>
          </p:cNvCxnSpPr>
          <p:nvPr/>
        </p:nvCxnSpPr>
        <p:spPr>
          <a:xfrm flipH="1">
            <a:off x="4894503" y="683491"/>
            <a:ext cx="1" cy="5523345"/>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4833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4294967295"/>
          </p:nvPr>
        </p:nvSpPr>
        <p:spPr>
          <a:xfrm>
            <a:off x="668211" y="2861755"/>
            <a:ext cx="4249738" cy="1679575"/>
          </a:xfrm>
          <a:prstGeom prst="rect">
            <a:avLst/>
          </a:prstGeom>
        </p:spPr>
        <p:txBody>
          <a:bodyPr/>
          <a:lstStyle/>
          <a:p>
            <a:pPr marL="0" indent="0">
              <a:buNone/>
            </a:pPr>
            <a:r>
              <a:rPr lang="en-US" sz="5400" b="1" dirty="0">
                <a:solidFill>
                  <a:schemeClr val="bg1"/>
                </a:solidFill>
                <a:latin typeface="+mn-lt"/>
              </a:rPr>
              <a:t>Key Features</a:t>
            </a:r>
          </a:p>
          <a:p>
            <a:pPr marL="0" indent="0">
              <a:buNone/>
            </a:pPr>
            <a:r>
              <a:rPr lang="en-US" sz="2400" dirty="0">
                <a:solidFill>
                  <a:schemeClr val="bg1"/>
                </a:solidFill>
                <a:latin typeface="+mn-lt"/>
              </a:rPr>
              <a:t>(continued)</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4294967295"/>
          </p:nvPr>
        </p:nvSpPr>
        <p:spPr>
          <a:xfrm>
            <a:off x="5332492" y="2074863"/>
            <a:ext cx="5803270" cy="4783137"/>
          </a:xfrm>
          <a:prstGeom prst="rect">
            <a:avLst/>
          </a:prstGeom>
        </p:spPr>
        <p:txBody>
          <a:bodyPr/>
          <a:lstStyle/>
          <a:p>
            <a:r>
              <a:rPr lang="en-US" sz="2200" dirty="0">
                <a:solidFill>
                  <a:schemeClr val="bg1"/>
                </a:solidFill>
                <a:latin typeface="+mn-lt"/>
              </a:rPr>
              <a:t>Includes a Reoccurrence Diagnosis benefit, Waiver of Premium benefit and Return of Premium benefit (Tier 3 only)</a:t>
            </a:r>
          </a:p>
          <a:p>
            <a:r>
              <a:rPr lang="en-US" sz="2200" dirty="0">
                <a:solidFill>
                  <a:schemeClr val="bg1"/>
                </a:solidFill>
                <a:latin typeface="+mn-lt"/>
              </a:rPr>
              <a:t>Portability option allows continuation of coverage for the life of the insured employee</a:t>
            </a:r>
          </a:p>
          <a:p>
            <a:r>
              <a:rPr lang="en-US" sz="2200" dirty="0">
                <a:solidFill>
                  <a:schemeClr val="bg1"/>
                </a:solidFill>
                <a:latin typeface="+mn-lt"/>
              </a:rPr>
              <a:t>Six optional riders for more financial protection</a:t>
            </a:r>
          </a:p>
          <a:p>
            <a:r>
              <a:rPr lang="en-US" sz="2200" dirty="0">
                <a:solidFill>
                  <a:schemeClr val="bg1"/>
                </a:solidFill>
                <a:latin typeface="+mn-lt"/>
              </a:rPr>
              <a:t>HSA-friendly plans</a:t>
            </a:r>
          </a:p>
          <a:p>
            <a:endParaRPr lang="en-US" sz="2200" dirty="0">
              <a:solidFill>
                <a:schemeClr val="bg1"/>
              </a:solidFill>
              <a:latin typeface="+mn-lt"/>
            </a:endParaRPr>
          </a:p>
          <a:p>
            <a:endParaRPr lang="en-US" sz="2200" dirty="0">
              <a:solidFill>
                <a:schemeClr val="bg1"/>
              </a:solidFill>
              <a:latin typeface="+mn-lt"/>
            </a:endParaRPr>
          </a:p>
          <a:p>
            <a:endParaRPr lang="en-US" sz="2200" dirty="0">
              <a:solidFill>
                <a:schemeClr val="bg1"/>
              </a:solidFill>
              <a:latin typeface="+mn-lt"/>
            </a:endParaRPr>
          </a:p>
        </p:txBody>
      </p:sp>
      <p:cxnSp>
        <p:nvCxnSpPr>
          <p:cNvPr id="11" name="Straight Connector 10">
            <a:extLst>
              <a:ext uri="{FF2B5EF4-FFF2-40B4-BE49-F238E27FC236}">
                <a16:creationId xmlns:a16="http://schemas.microsoft.com/office/drawing/2014/main" id="{890345C1-48BE-9E45-B813-B5159C03533C}"/>
              </a:ext>
            </a:extLst>
          </p:cNvPr>
          <p:cNvCxnSpPr>
            <a:cxnSpLocks/>
          </p:cNvCxnSpPr>
          <p:nvPr/>
        </p:nvCxnSpPr>
        <p:spPr>
          <a:xfrm flipH="1">
            <a:off x="4894503" y="683491"/>
            <a:ext cx="1" cy="5523345"/>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84600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Critical Illnesses</a:t>
            </a:r>
            <a:br>
              <a:rPr lang="en-US" sz="3600" dirty="0">
                <a:solidFill>
                  <a:srgbClr val="AB2C29"/>
                </a:solidFill>
                <a:latin typeface="+mn-lt"/>
              </a:rPr>
            </a:br>
            <a:endParaRPr lang="en-US" dirty="0">
              <a:solidFill>
                <a:srgbClr val="AB2C29"/>
              </a:solidFill>
              <a:latin typeface="+mn-lt"/>
            </a:endParaRPr>
          </a:p>
        </p:txBody>
      </p:sp>
      <p:sp>
        <p:nvSpPr>
          <p:cNvPr id="6" name="Text Placeholder 5"/>
          <p:cNvSpPr>
            <a:spLocks noGrp="1"/>
          </p:cNvSpPr>
          <p:nvPr>
            <p:ph type="body" sz="half" idx="2"/>
          </p:nvPr>
        </p:nvSpPr>
        <p:spPr>
          <a:xfrm>
            <a:off x="987570" y="2886663"/>
            <a:ext cx="10197666" cy="1675720"/>
          </a:xfrm>
        </p:spPr>
        <p:txBody>
          <a:bodyPr numCol="3"/>
          <a:lstStyle/>
          <a:p>
            <a:pPr marL="285750" indent="-285750">
              <a:buFont typeface="Arial" panose="020B0604020202020204" pitchFamily="34" charset="0"/>
              <a:buChar char="•"/>
            </a:pPr>
            <a:r>
              <a:rPr lang="en-US" sz="1800" b="1" dirty="0">
                <a:latin typeface="+mn-lt"/>
              </a:rPr>
              <a:t>Heart Attack</a:t>
            </a:r>
          </a:p>
          <a:p>
            <a:pPr marL="285750" indent="-285750">
              <a:buFont typeface="Arial" panose="020B0604020202020204" pitchFamily="34" charset="0"/>
              <a:buChar char="•"/>
            </a:pPr>
            <a:r>
              <a:rPr lang="en-US" sz="1800" b="1" dirty="0">
                <a:latin typeface="+mn-lt"/>
              </a:rPr>
              <a:t>Stroke</a:t>
            </a:r>
          </a:p>
          <a:p>
            <a:pPr marL="285750" indent="-285750">
              <a:buFont typeface="Arial" panose="020B0604020202020204" pitchFamily="34" charset="0"/>
              <a:buChar char="•"/>
            </a:pPr>
            <a:r>
              <a:rPr lang="en-US" sz="1800" b="1" dirty="0">
                <a:latin typeface="+mn-lt"/>
              </a:rPr>
              <a:t>Invasive Cancer*</a:t>
            </a:r>
          </a:p>
          <a:p>
            <a:pPr marL="285750" indent="-285750">
              <a:buFont typeface="Arial" panose="020B0604020202020204" pitchFamily="34" charset="0"/>
              <a:buChar char="•"/>
            </a:pPr>
            <a:r>
              <a:rPr lang="en-US" sz="1800" b="1" dirty="0">
                <a:latin typeface="+mn-lt"/>
              </a:rPr>
              <a:t>Coronary Bypass Surgery</a:t>
            </a:r>
            <a:br>
              <a:rPr lang="en-US" sz="1800" b="1" dirty="0">
                <a:latin typeface="+mn-lt"/>
              </a:rPr>
            </a:br>
            <a:endParaRPr lang="en-US" sz="1800" b="1" dirty="0">
              <a:latin typeface="+mn-lt"/>
            </a:endParaRPr>
          </a:p>
          <a:p>
            <a:pPr marL="285750" indent="-285750">
              <a:buFont typeface="Arial" panose="020B0604020202020204" pitchFamily="34" charset="0"/>
              <a:buChar char="•"/>
            </a:pPr>
            <a:r>
              <a:rPr lang="en-US" sz="1800" b="1" dirty="0">
                <a:latin typeface="+mn-lt"/>
              </a:rPr>
              <a:t>Sudden Cardiac Arrest</a:t>
            </a:r>
          </a:p>
          <a:p>
            <a:pPr marL="285750" indent="-285750">
              <a:buFont typeface="Arial" panose="020B0604020202020204" pitchFamily="34" charset="0"/>
              <a:buChar char="•"/>
            </a:pPr>
            <a:r>
              <a:rPr lang="en-US" sz="1800" b="1" dirty="0">
                <a:latin typeface="+mn-lt"/>
              </a:rPr>
              <a:t>Non-Invasive Cancer*</a:t>
            </a:r>
          </a:p>
          <a:p>
            <a:pPr marL="285750" indent="-285750">
              <a:buFont typeface="Arial" panose="020B0604020202020204" pitchFamily="34" charset="0"/>
              <a:buChar char="•"/>
            </a:pPr>
            <a:r>
              <a:rPr lang="en-US" sz="1800" b="1" dirty="0">
                <a:latin typeface="+mn-lt"/>
              </a:rPr>
              <a:t>Angioplasty</a:t>
            </a:r>
          </a:p>
          <a:p>
            <a:pPr marL="285750" indent="-285750">
              <a:buFont typeface="Arial" panose="020B0604020202020204" pitchFamily="34" charset="0"/>
              <a:buChar char="•"/>
            </a:pPr>
            <a:r>
              <a:rPr lang="en-US" sz="1800" b="1" dirty="0">
                <a:latin typeface="+mn-lt"/>
              </a:rPr>
              <a:t>Skin Cancer*</a:t>
            </a:r>
            <a:br>
              <a:rPr lang="en-US" sz="1800" b="1" dirty="0">
                <a:latin typeface="+mn-lt"/>
              </a:rPr>
            </a:br>
            <a:endParaRPr lang="en-US" sz="1800" b="1" dirty="0">
              <a:latin typeface="+mn-lt"/>
            </a:endParaRPr>
          </a:p>
          <a:p>
            <a:pPr marL="285750" indent="-285750">
              <a:buFont typeface="Arial" panose="020B0604020202020204" pitchFamily="34" charset="0"/>
              <a:buChar char="•"/>
            </a:pPr>
            <a:r>
              <a:rPr lang="en-US" sz="1800" b="1" dirty="0">
                <a:latin typeface="+mn-lt"/>
              </a:rPr>
              <a:t>Kidney (Renal) Failure</a:t>
            </a:r>
          </a:p>
          <a:p>
            <a:pPr marL="285750" indent="-285750">
              <a:buFont typeface="Arial" panose="020B0604020202020204" pitchFamily="34" charset="0"/>
              <a:buChar char="•"/>
            </a:pPr>
            <a:r>
              <a:rPr lang="en-US" sz="1800" b="1" dirty="0">
                <a:latin typeface="+mn-lt"/>
              </a:rPr>
              <a:t>Loss of Independent Living*</a:t>
            </a:r>
          </a:p>
          <a:p>
            <a:pPr marL="285750" indent="-285750">
              <a:buFont typeface="Arial" panose="020B0604020202020204" pitchFamily="34" charset="0"/>
              <a:buChar char="•"/>
            </a:pPr>
            <a:r>
              <a:rPr lang="en-US" sz="1800" b="1" dirty="0">
                <a:latin typeface="+mn-lt"/>
              </a:rPr>
              <a:t>Major Organ Transplant</a:t>
            </a:r>
          </a:p>
          <a:p>
            <a:pPr marL="285750" indent="-285750">
              <a:buFont typeface="Arial" panose="020B0604020202020204" pitchFamily="34" charset="0"/>
              <a:buChar char="•"/>
            </a:pPr>
            <a:r>
              <a:rPr lang="en-US" sz="1800" b="1" dirty="0">
                <a:latin typeface="+mn-lt"/>
              </a:rPr>
              <a:t>Advanced Alzheimer’s Disease</a:t>
            </a:r>
          </a:p>
          <a:p>
            <a:pPr marL="285750" indent="-285750">
              <a:buFont typeface="Arial" panose="020B0604020202020204" pitchFamily="34" charset="0"/>
              <a:buChar char="•"/>
            </a:pPr>
            <a:endParaRPr lang="en-US" sz="1800" b="1" dirty="0">
              <a:latin typeface="+mn-lt"/>
            </a:endParaRPr>
          </a:p>
        </p:txBody>
      </p:sp>
      <p:sp>
        <p:nvSpPr>
          <p:cNvPr id="3" name="Rectangle 2"/>
          <p:cNvSpPr/>
          <p:nvPr/>
        </p:nvSpPr>
        <p:spPr>
          <a:xfrm>
            <a:off x="987570" y="5569273"/>
            <a:ext cx="9588067" cy="430887"/>
          </a:xfrm>
          <a:prstGeom prst="rect">
            <a:avLst/>
          </a:prstGeom>
        </p:spPr>
        <p:txBody>
          <a:bodyPr wrap="square">
            <a:spAutoFit/>
          </a:bodyPr>
          <a:lstStyle/>
          <a:p>
            <a:r>
              <a:rPr lang="en-US" sz="1100" spc="-20" dirty="0">
                <a:solidFill>
                  <a:srgbClr val="929292"/>
                </a:solidFill>
                <a:latin typeface="+mj-lt"/>
              </a:rPr>
              <a:t>*30-day waiting period</a:t>
            </a:r>
          </a:p>
          <a:p>
            <a:endParaRPr lang="en-US" sz="1100" spc="-20" dirty="0">
              <a:solidFill>
                <a:srgbClr val="929292"/>
              </a:solidFill>
              <a:latin typeface="+mj-lt"/>
            </a:endParaRPr>
          </a:p>
        </p:txBody>
      </p:sp>
      <p:sp>
        <p:nvSpPr>
          <p:cNvPr id="5" name="Text Placeholder 5">
            <a:extLst>
              <a:ext uri="{FF2B5EF4-FFF2-40B4-BE49-F238E27FC236}">
                <a16:creationId xmlns:a16="http://schemas.microsoft.com/office/drawing/2014/main" id="{BED41E2F-D897-CB42-B6E6-22F0B75925C7}"/>
              </a:ext>
            </a:extLst>
          </p:cNvPr>
          <p:cNvSpPr txBox="1">
            <a:spLocks/>
          </p:cNvSpPr>
          <p:nvPr/>
        </p:nvSpPr>
        <p:spPr>
          <a:xfrm>
            <a:off x="987570" y="1695650"/>
            <a:ext cx="10197666"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mn-lt"/>
              </a:rPr>
              <a:t>(Not all benefits included in the Prime Benefits Plan.)</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303398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Covered Critical Illnesses</a:t>
            </a:r>
            <a:br>
              <a:rPr lang="en-US" sz="3600" dirty="0">
                <a:solidFill>
                  <a:srgbClr val="AB2C29"/>
                </a:solidFill>
                <a:latin typeface="+mn-lt"/>
              </a:rPr>
            </a:br>
            <a:endParaRPr lang="en-US" dirty="0">
              <a:solidFill>
                <a:srgbClr val="AB2C29"/>
              </a:solidFill>
              <a:latin typeface="+mn-lt"/>
            </a:endParaRPr>
          </a:p>
        </p:txBody>
      </p:sp>
      <p:sp>
        <p:nvSpPr>
          <p:cNvPr id="6" name="Text Placeholder 5"/>
          <p:cNvSpPr>
            <a:spLocks noGrp="1"/>
          </p:cNvSpPr>
          <p:nvPr>
            <p:ph type="body" sz="half" idx="2"/>
          </p:nvPr>
        </p:nvSpPr>
        <p:spPr>
          <a:xfrm>
            <a:off x="987570" y="2723754"/>
            <a:ext cx="10197666" cy="1675720"/>
          </a:xfrm>
        </p:spPr>
        <p:txBody>
          <a:bodyPr numCol="3"/>
          <a:lstStyle/>
          <a:p>
            <a:pPr marL="285750" indent="-285750">
              <a:buFont typeface="Arial" panose="020B0604020202020204" pitchFamily="34" charset="0"/>
              <a:buChar char="•"/>
            </a:pPr>
            <a:r>
              <a:rPr lang="en-US" sz="1800" b="1" dirty="0">
                <a:latin typeface="+mn-lt"/>
              </a:rPr>
              <a:t>Coma</a:t>
            </a:r>
          </a:p>
          <a:p>
            <a:pPr marL="285750" indent="-285750">
              <a:buFont typeface="Arial" panose="020B0604020202020204" pitchFamily="34" charset="0"/>
              <a:buChar char="•"/>
            </a:pPr>
            <a:r>
              <a:rPr lang="en-US" sz="1800" b="1" dirty="0">
                <a:latin typeface="+mn-lt"/>
              </a:rPr>
              <a:t>Paralysis</a:t>
            </a:r>
          </a:p>
          <a:p>
            <a:pPr marL="285750" indent="-285750">
              <a:buFont typeface="Arial" panose="020B0604020202020204" pitchFamily="34" charset="0"/>
              <a:buChar char="•"/>
            </a:pPr>
            <a:r>
              <a:rPr lang="en-US" sz="1800" b="1" dirty="0">
                <a:latin typeface="+mn-lt"/>
              </a:rPr>
              <a:t>Loss of Sight</a:t>
            </a:r>
          </a:p>
          <a:p>
            <a:pPr marL="285750" indent="-285750">
              <a:buFont typeface="Arial" panose="020B0604020202020204" pitchFamily="34" charset="0"/>
              <a:buChar char="•"/>
            </a:pPr>
            <a:r>
              <a:rPr lang="en-US" sz="1800" b="1" dirty="0">
                <a:latin typeface="+mn-lt"/>
              </a:rPr>
              <a:t>Loss of Speech</a:t>
            </a:r>
          </a:p>
          <a:p>
            <a:pPr marL="285750" indent="-285750">
              <a:buFont typeface="Arial" panose="020B0604020202020204" pitchFamily="34" charset="0"/>
              <a:buChar char="•"/>
            </a:pPr>
            <a:r>
              <a:rPr lang="en-US" sz="1800" b="1" dirty="0">
                <a:latin typeface="+mn-lt"/>
              </a:rPr>
              <a:t>Loss of Hearing</a:t>
            </a:r>
          </a:p>
          <a:p>
            <a:pPr marL="285750" indent="-285750">
              <a:buFont typeface="Arial" panose="020B0604020202020204" pitchFamily="34" charset="0"/>
              <a:buChar char="•"/>
            </a:pPr>
            <a:r>
              <a:rPr lang="en-US" sz="1800" b="1" dirty="0">
                <a:latin typeface="+mn-lt"/>
              </a:rPr>
              <a:t>Advanced Parkinson’s Disease</a:t>
            </a:r>
          </a:p>
          <a:p>
            <a:pPr marL="285750" indent="-285750">
              <a:buFont typeface="Arial" panose="020B0604020202020204" pitchFamily="34" charset="0"/>
              <a:buChar char="•"/>
            </a:pPr>
            <a:r>
              <a:rPr lang="en-US" sz="1800" b="1" dirty="0">
                <a:latin typeface="+mn-lt"/>
              </a:rPr>
              <a:t>Advanced Lou Gehrig’s Disease (ALS)</a:t>
            </a:r>
          </a:p>
          <a:p>
            <a:pPr marL="285750" indent="-285750">
              <a:buFont typeface="Arial" panose="020B0604020202020204" pitchFamily="34" charset="0"/>
              <a:buChar char="•"/>
            </a:pPr>
            <a:r>
              <a:rPr lang="en-US" sz="1800" b="1" dirty="0">
                <a:latin typeface="+mn-lt"/>
              </a:rPr>
              <a:t>Multiple Sclerosis</a:t>
            </a:r>
          </a:p>
          <a:p>
            <a:pPr marL="285750" indent="-285750">
              <a:buFont typeface="Arial" panose="020B0604020202020204" pitchFamily="34" charset="0"/>
              <a:buChar char="•"/>
            </a:pPr>
            <a:r>
              <a:rPr lang="en-US" sz="1800" b="1" dirty="0">
                <a:latin typeface="+mn-lt"/>
              </a:rPr>
              <a:t>Benign Brain Tumor</a:t>
            </a:r>
          </a:p>
          <a:p>
            <a:pPr marL="285750" indent="-285750">
              <a:buFont typeface="Arial" panose="020B0604020202020204" pitchFamily="34" charset="0"/>
              <a:buChar char="•"/>
            </a:pPr>
            <a:r>
              <a:rPr lang="en-US" sz="1800" b="1" dirty="0">
                <a:latin typeface="+mn-lt"/>
              </a:rPr>
              <a:t>Severe Burns</a:t>
            </a:r>
          </a:p>
          <a:p>
            <a:pPr marL="285750" indent="-285750">
              <a:buFont typeface="Arial" panose="020B0604020202020204" pitchFamily="34" charset="0"/>
              <a:buChar char="•"/>
            </a:pPr>
            <a:r>
              <a:rPr lang="en-US" sz="1800" b="1" dirty="0">
                <a:latin typeface="+mn-lt"/>
              </a:rPr>
              <a:t>Occupational HIV</a:t>
            </a:r>
          </a:p>
          <a:p>
            <a:pPr marL="285750" indent="-285750">
              <a:buFont typeface="Arial" panose="020B0604020202020204" pitchFamily="34" charset="0"/>
              <a:buChar char="•"/>
            </a:pPr>
            <a:r>
              <a:rPr lang="en-US" sz="1800" b="1" dirty="0">
                <a:latin typeface="+mn-lt"/>
              </a:rPr>
              <a:t>Transient Ischemic Attack (TIA)</a:t>
            </a:r>
          </a:p>
          <a:p>
            <a:pPr marL="285750" indent="-285750">
              <a:buFont typeface="Arial" panose="020B0604020202020204" pitchFamily="34" charset="0"/>
              <a:buChar char="•"/>
            </a:pPr>
            <a:r>
              <a:rPr lang="en-US" sz="1800" b="1" dirty="0">
                <a:latin typeface="+mn-lt"/>
              </a:rPr>
              <a:t>Schizophrenia</a:t>
            </a:r>
          </a:p>
          <a:p>
            <a:pPr marL="285750" indent="-285750">
              <a:buFont typeface="Arial" panose="020B0604020202020204" pitchFamily="34" charset="0"/>
              <a:buChar char="•"/>
            </a:pPr>
            <a:r>
              <a:rPr lang="en-US" sz="1800" b="1" dirty="0">
                <a:latin typeface="+mn-lt"/>
              </a:rPr>
              <a:t>Bone Marrow Transplant</a:t>
            </a:r>
          </a:p>
          <a:p>
            <a:pPr marL="285750" indent="-285750">
              <a:buFont typeface="Arial" panose="020B0604020202020204" pitchFamily="34" charset="0"/>
              <a:buChar char="•"/>
            </a:pPr>
            <a:endParaRPr lang="en-US" sz="1800" b="1" dirty="0">
              <a:latin typeface="+mn-lt"/>
            </a:endParaRPr>
          </a:p>
        </p:txBody>
      </p:sp>
      <p:sp>
        <p:nvSpPr>
          <p:cNvPr id="5" name="Text Placeholder 5">
            <a:extLst>
              <a:ext uri="{FF2B5EF4-FFF2-40B4-BE49-F238E27FC236}">
                <a16:creationId xmlns:a16="http://schemas.microsoft.com/office/drawing/2014/main" id="{BED41E2F-D897-CB42-B6E6-22F0B75925C7}"/>
              </a:ext>
            </a:extLst>
          </p:cNvPr>
          <p:cNvSpPr txBox="1">
            <a:spLocks/>
          </p:cNvSpPr>
          <p:nvPr/>
        </p:nvSpPr>
        <p:spPr>
          <a:xfrm>
            <a:off x="987570" y="1592569"/>
            <a:ext cx="10197666"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mn-lt"/>
              </a:rPr>
              <a:t>(continued)</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27038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2748" y="919947"/>
            <a:ext cx="4605250" cy="1351281"/>
          </a:xfrm>
        </p:spPr>
        <p:txBody>
          <a:bodyPr>
            <a:normAutofit/>
          </a:bodyPr>
          <a:lstStyle/>
          <a:p>
            <a:r>
              <a:rPr lang="en-US" sz="5400" dirty="0">
                <a:latin typeface="+mn-lt"/>
              </a:rPr>
              <a:t>Optional Riders</a:t>
            </a:r>
          </a:p>
        </p:txBody>
      </p:sp>
      <p:sp>
        <p:nvSpPr>
          <p:cNvPr id="7" name="TextBox 6"/>
          <p:cNvSpPr txBox="1"/>
          <p:nvPr/>
        </p:nvSpPr>
        <p:spPr>
          <a:xfrm>
            <a:off x="982748" y="1868847"/>
            <a:ext cx="4925568"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chemeClr val="bg1"/>
                </a:solidFill>
              </a:rPr>
              <a:t>Childhood Critical Illness Rider</a:t>
            </a:r>
          </a:p>
          <a:p>
            <a:pPr marL="285750" indent="-285750">
              <a:lnSpc>
                <a:spcPct val="150000"/>
              </a:lnSpc>
              <a:buFont typeface="Arial" panose="020B0604020202020204" pitchFamily="34" charset="0"/>
              <a:buChar char="•"/>
            </a:pPr>
            <a:r>
              <a:rPr lang="en-US" sz="2400" dirty="0">
                <a:solidFill>
                  <a:schemeClr val="bg1"/>
                </a:solidFill>
              </a:rPr>
              <a:t>Cardiopulmonary Rider*</a:t>
            </a:r>
          </a:p>
          <a:p>
            <a:pPr marL="285750" indent="-285750">
              <a:lnSpc>
                <a:spcPct val="150000"/>
              </a:lnSpc>
              <a:buFont typeface="Arial" panose="020B0604020202020204" pitchFamily="34" charset="0"/>
              <a:buChar char="•"/>
            </a:pPr>
            <a:r>
              <a:rPr lang="en-US" sz="2400" dirty="0">
                <a:solidFill>
                  <a:schemeClr val="bg1"/>
                </a:solidFill>
              </a:rPr>
              <a:t>Specified Disease Rider</a:t>
            </a:r>
          </a:p>
          <a:p>
            <a:pPr marL="285750" indent="-285750">
              <a:lnSpc>
                <a:spcPct val="150000"/>
              </a:lnSpc>
              <a:buFont typeface="Arial" panose="020B0604020202020204" pitchFamily="34" charset="0"/>
              <a:buChar char="•"/>
            </a:pPr>
            <a:r>
              <a:rPr lang="en-US" sz="2400" dirty="0">
                <a:solidFill>
                  <a:schemeClr val="bg1"/>
                </a:solidFill>
              </a:rPr>
              <a:t>Genetic Screening Test Rider</a:t>
            </a:r>
          </a:p>
          <a:p>
            <a:pPr marL="285750" indent="-285750">
              <a:lnSpc>
                <a:spcPct val="150000"/>
              </a:lnSpc>
              <a:buFont typeface="Arial" panose="020B0604020202020204" pitchFamily="34" charset="0"/>
              <a:buChar char="•"/>
            </a:pPr>
            <a:r>
              <a:rPr lang="en-US" sz="2400" dirty="0">
                <a:solidFill>
                  <a:schemeClr val="bg1"/>
                </a:solidFill>
              </a:rPr>
              <a:t>Increasing Benefit Rider</a:t>
            </a:r>
          </a:p>
          <a:p>
            <a:pPr marL="285750" indent="-285750">
              <a:lnSpc>
                <a:spcPct val="150000"/>
              </a:lnSpc>
              <a:buFont typeface="Arial" panose="020B0604020202020204" pitchFamily="34" charset="0"/>
              <a:buChar char="•"/>
            </a:pPr>
            <a:r>
              <a:rPr lang="en-US" sz="2400" dirty="0">
                <a:solidFill>
                  <a:schemeClr val="bg1"/>
                </a:solidFill>
              </a:rPr>
              <a:t>Health Screening Rider*</a:t>
            </a:r>
          </a:p>
          <a:p>
            <a:pPr marL="285750" indent="-285750">
              <a:lnSpc>
                <a:spcPct val="150000"/>
              </a:lnSpc>
              <a:buFont typeface="Arial" panose="020B0604020202020204" pitchFamily="34" charset="0"/>
              <a:buChar char="•"/>
            </a:pPr>
            <a:endParaRPr lang="en-US" sz="2400" dirty="0">
              <a:solidFill>
                <a:schemeClr val="bg1"/>
              </a:solidFill>
            </a:endParaRPr>
          </a:p>
        </p:txBody>
      </p:sp>
      <p:pic>
        <p:nvPicPr>
          <p:cNvPr id="8" name="Picture 7">
            <a:extLst>
              <a:ext uri="{FF2B5EF4-FFF2-40B4-BE49-F238E27FC236}">
                <a16:creationId xmlns:a16="http://schemas.microsoft.com/office/drawing/2014/main" id="{7B594799-1A72-4D49-9DAF-8D12E984F9AB}"/>
              </a:ext>
            </a:extLst>
          </p:cNvPr>
          <p:cNvPicPr>
            <a:picLocks noChangeAspect="1"/>
          </p:cNvPicPr>
          <p:nvPr/>
        </p:nvPicPr>
        <p:blipFill rotWithShape="1">
          <a:blip r:embed="rId2"/>
          <a:srcRect l="21282" b="23819"/>
          <a:stretch/>
        </p:blipFill>
        <p:spPr>
          <a:xfrm>
            <a:off x="6264834" y="0"/>
            <a:ext cx="5927166" cy="8156886"/>
          </a:xfrm>
          <a:prstGeom prst="rect">
            <a:avLst/>
          </a:prstGeom>
        </p:spPr>
      </p:pic>
      <p:sp>
        <p:nvSpPr>
          <p:cNvPr id="9" name="Rectangle 8">
            <a:extLst>
              <a:ext uri="{FF2B5EF4-FFF2-40B4-BE49-F238E27FC236}">
                <a16:creationId xmlns:a16="http://schemas.microsoft.com/office/drawing/2014/main" id="{D1F256AB-E52B-234F-8F27-C7FDCD9B3557}"/>
              </a:ext>
            </a:extLst>
          </p:cNvPr>
          <p:cNvSpPr/>
          <p:nvPr/>
        </p:nvSpPr>
        <p:spPr>
          <a:xfrm>
            <a:off x="987570" y="5696021"/>
            <a:ext cx="9588067" cy="261610"/>
          </a:xfrm>
          <a:prstGeom prst="rect">
            <a:avLst/>
          </a:prstGeom>
        </p:spPr>
        <p:txBody>
          <a:bodyPr wrap="square">
            <a:spAutoFit/>
          </a:bodyPr>
          <a:lstStyle/>
          <a:p>
            <a:r>
              <a:rPr lang="en-US" sz="1100" spc="-20" dirty="0">
                <a:solidFill>
                  <a:schemeClr val="bg1"/>
                </a:solidFill>
                <a:latin typeface="+mj-lt"/>
              </a:rPr>
              <a:t>*available with Prime Benefits Plan</a:t>
            </a:r>
          </a:p>
        </p:txBody>
      </p:sp>
    </p:spTree>
    <p:extLst>
      <p:ext uri="{BB962C8B-B14F-4D97-AF65-F5344CB8AC3E}">
        <p14:creationId xmlns:p14="http://schemas.microsoft.com/office/powerpoint/2010/main" val="2850614956"/>
      </p:ext>
    </p:extLst>
  </p:cSld>
  <p:clrMapOvr>
    <a:masterClrMapping/>
  </p:clrMapOvr>
</p:sld>
</file>

<file path=ppt/theme/theme1.xml><?xml version="1.0" encoding="utf-8"?>
<a:theme xmlns:a="http://schemas.openxmlformats.org/drawingml/2006/main" name="Custom Design">
  <a:themeElements>
    <a:clrScheme name="Assurity Theme">
      <a:dk1>
        <a:srgbClr val="000000"/>
      </a:dk1>
      <a:lt1>
        <a:srgbClr val="FFFFFF"/>
      </a:lt1>
      <a:dk2>
        <a:srgbClr val="44546A"/>
      </a:dk2>
      <a:lt2>
        <a:srgbClr val="E7E6E6"/>
      </a:lt2>
      <a:accent1>
        <a:srgbClr val="AB2C28"/>
      </a:accent1>
      <a:accent2>
        <a:srgbClr val="34C1CC"/>
      </a:accent2>
      <a:accent3>
        <a:srgbClr val="A5A5A5"/>
      </a:accent3>
      <a:accent4>
        <a:srgbClr val="FCBF49"/>
      </a:accent4>
      <a:accent5>
        <a:srgbClr val="E5F6F7"/>
      </a:accent5>
      <a:accent6>
        <a:srgbClr val="70AD47"/>
      </a:accent6>
      <a:hlink>
        <a:srgbClr val="34C1CC"/>
      </a:hlink>
      <a:folHlink>
        <a:srgbClr val="003C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lnSpcReduction="10000"/>
      </a:bodyPr>
      <a:lstStyle>
        <a:defPPr algn="r">
          <a:defRPr sz="4800" b="1" dirty="0">
            <a:solidFill>
              <a:srgbClr val="AB2C29"/>
            </a:solidFill>
          </a:defRPr>
        </a:defPPr>
      </a:lstStyle>
    </a:txDef>
  </a:objectDefaults>
  <a:extraClrSchemeLst/>
  <a:extLst>
    <a:ext uri="{05A4C25C-085E-4340-85A3-A5531E510DB2}">
      <thm15:themeFamily xmlns:thm15="http://schemas.microsoft.com/office/thememl/2012/main" name="Assurity New Brand Template 08-13-17" id="{A2D2A47D-746C-7047-A2B0-43245F1350C2}" vid="{F56F68D1-FB98-EC4B-9712-AB47ECF4DE91}"/>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B69A9193-BDCC-1E45-8E46-4288B3B29605}"/>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9BFEC60D-F644-DA4D-9925-25E81CE1BB8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sz="4800" b="1" dirty="0">
            <a:solidFill>
              <a:srgbClr val="35C1CC"/>
            </a:solidFill>
          </a:defRPr>
        </a:defPPr>
      </a:lstStyle>
    </a:txDef>
  </a:objectDefaults>
  <a:extraClrSchemeLst/>
  <a:extLst>
    <a:ext uri="{05A4C25C-085E-4340-85A3-A5531E510DB2}">
      <thm15:themeFamily xmlns:thm15="http://schemas.microsoft.com/office/thememl/2012/main" name="Assurity New Brand Template 08-13-17" id="{A2D2A47D-746C-7047-A2B0-43245F1350C2}" vid="{037A09A4-E8FC-3C49-84BB-B3984393D6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8315</TotalTime>
  <Words>699</Words>
  <Application>Microsoft Macintosh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DotumChe</vt:lpstr>
      <vt:lpstr>Amsi Pro</vt:lpstr>
      <vt:lpstr>Amsi Pro Cond Light</vt:lpstr>
      <vt:lpstr>Arial</vt:lpstr>
      <vt:lpstr>Arial Narrow</vt:lpstr>
      <vt:lpstr>Calibri</vt:lpstr>
      <vt:lpstr>Calibri Light</vt:lpstr>
      <vt:lpstr>Myriad Pro</vt:lpstr>
      <vt:lpstr>Custom Design</vt:lpstr>
      <vt:lpstr>2_Custom Design</vt:lpstr>
      <vt:lpstr>3_Custom Design</vt:lpstr>
      <vt:lpstr>1_Custom Design</vt:lpstr>
      <vt:lpstr>PowerPoint Presentation</vt:lpstr>
      <vt:lpstr>PowerPoint Presentation</vt:lpstr>
      <vt:lpstr>PowerPoint Presentation</vt:lpstr>
      <vt:lpstr>Surviving a critical illness can leave scars on more than your mind and body - your finances, too.  So, we’re bringing you real cash benefits through three distinct plans at a variety of price points, plus a unique Prime Benefits plan to help cover costs.  Employers can choose which benefit amount best fits their employees’ budgets and future plans.        </vt:lpstr>
      <vt:lpstr>PowerPoint Presentation</vt:lpstr>
      <vt:lpstr>PowerPoint Presentation</vt:lpstr>
      <vt:lpstr>Covered Critical Illnesses </vt:lpstr>
      <vt:lpstr>Covered Critical Illnesses </vt:lpstr>
      <vt:lpstr>Optional Riders</vt:lpstr>
      <vt:lpstr>Critical Illness Prime Benefits </vt:lpstr>
      <vt:lpstr>What’s In a Benefit?</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Microsoft Office User</dc:creator>
  <cp:lastModifiedBy>Microsoft Office User</cp:lastModifiedBy>
  <cp:revision>142</cp:revision>
  <cp:lastPrinted>2018-06-27T21:00:17Z</cp:lastPrinted>
  <dcterms:created xsi:type="dcterms:W3CDTF">2018-05-21T18:19:11Z</dcterms:created>
  <dcterms:modified xsi:type="dcterms:W3CDTF">2018-12-27T22:02:27Z</dcterms:modified>
</cp:coreProperties>
</file>