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5" r:id="rId2"/>
    <p:sldMasterId id="2147483704" r:id="rId3"/>
    <p:sldMasterId id="2147483672" r:id="rId4"/>
  </p:sldMasterIdLst>
  <p:notesMasterIdLst>
    <p:notesMasterId r:id="rId20"/>
  </p:notesMasterIdLst>
  <p:handoutMasterIdLst>
    <p:handoutMasterId r:id="rId21"/>
  </p:handoutMasterIdLst>
  <p:sldIdLst>
    <p:sldId id="316" r:id="rId5"/>
    <p:sldId id="310" r:id="rId6"/>
    <p:sldId id="300" r:id="rId7"/>
    <p:sldId id="295" r:id="rId8"/>
    <p:sldId id="301" r:id="rId9"/>
    <p:sldId id="311" r:id="rId10"/>
    <p:sldId id="313" r:id="rId11"/>
    <p:sldId id="317" r:id="rId12"/>
    <p:sldId id="318" r:id="rId13"/>
    <p:sldId id="319" r:id="rId14"/>
    <p:sldId id="312" r:id="rId15"/>
    <p:sldId id="315" r:id="rId16"/>
    <p:sldId id="302" r:id="rId17"/>
    <p:sldId id="307" r:id="rId18"/>
    <p:sldId id="30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292"/>
    <a:srgbClr val="AB2C29"/>
    <a:srgbClr val="E5F6F7"/>
    <a:srgbClr val="D5FFFF"/>
    <a:srgbClr val="35C1CC"/>
    <a:srgbClr val="003C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34" autoAdjust="0"/>
    <p:restoredTop sz="94716"/>
  </p:normalViewPr>
  <p:slideViewPr>
    <p:cSldViewPr snapToGrid="0" snapToObjects="1">
      <p:cViewPr>
        <p:scale>
          <a:sx n="133" d="100"/>
          <a:sy n="133" d="100"/>
        </p:scale>
        <p:origin x="144" y="144"/>
      </p:cViewPr>
      <p:guideLst/>
    </p:cSldViewPr>
  </p:slideViewPr>
  <p:notesTextViewPr>
    <p:cViewPr>
      <p:scale>
        <a:sx n="1" d="1"/>
        <a:sy n="1" d="1"/>
      </p:scale>
      <p:origin x="0" y="0"/>
    </p:cViewPr>
  </p:notesTextViewPr>
  <p:notesViewPr>
    <p:cSldViewPr snapToGrid="0" snapToObjects="1" showGuides="1">
      <p:cViewPr varScale="1">
        <p:scale>
          <a:sx n="170" d="100"/>
          <a:sy n="170" d="100"/>
        </p:scale>
        <p:origin x="536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72977B-4516-ED46-B8E2-6526FAC030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8D111C3-4CAF-8A4A-A3E1-1662635EC08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3AA46A-5DB0-8545-8E5A-3E7F932E5B63}" type="datetimeFigureOut">
              <a:rPr lang="en-US" smtClean="0"/>
              <a:t>8/22/22</a:t>
            </a:fld>
            <a:endParaRPr lang="en-US"/>
          </a:p>
        </p:txBody>
      </p:sp>
      <p:sp>
        <p:nvSpPr>
          <p:cNvPr id="4" name="Footer Placeholder 3">
            <a:extLst>
              <a:ext uri="{FF2B5EF4-FFF2-40B4-BE49-F238E27FC236}">
                <a16:creationId xmlns:a16="http://schemas.microsoft.com/office/drawing/2014/main" id="{7C276B11-E458-8A42-B990-D5AD0E5823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16AA88-4B1C-F449-A995-9818B9E34C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BB59F2-0C31-8A44-A83A-496FEB376283}" type="slidenum">
              <a:rPr lang="en-US" smtClean="0"/>
              <a:t>‹#›</a:t>
            </a:fld>
            <a:endParaRPr lang="en-US"/>
          </a:p>
        </p:txBody>
      </p:sp>
    </p:spTree>
    <p:extLst>
      <p:ext uri="{BB962C8B-B14F-4D97-AF65-F5344CB8AC3E}">
        <p14:creationId xmlns:p14="http://schemas.microsoft.com/office/powerpoint/2010/main" val="1865687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62856B-1365-AC4D-89F1-E503AAB34784}" type="datetimeFigureOut">
              <a:rPr lang="en-US" smtClean="0"/>
              <a:t>8/22/22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162BC-2E23-CA46-9172-C3DD0152C897}" type="slidenum">
              <a:rPr lang="en-US" smtClean="0"/>
              <a:t>‹#›</a:t>
            </a:fld>
            <a:endParaRPr lang="en-US"/>
          </a:p>
        </p:txBody>
      </p:sp>
    </p:spTree>
    <p:extLst>
      <p:ext uri="{BB962C8B-B14F-4D97-AF65-F5344CB8AC3E}">
        <p14:creationId xmlns:p14="http://schemas.microsoft.com/office/powerpoint/2010/main" val="4268380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DE031-3017-564A-8D92-7EBD7251DA8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5B3EB1-EA5D-5A42-8530-4627DE4E536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8559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CC2F7C9-465D-784E-B50D-A10DC446E570}"/>
              </a:ext>
            </a:extLst>
          </p:cNvPr>
          <p:cNvSpPr txBox="1"/>
          <p:nvPr userDrawn="1"/>
        </p:nvSpPr>
        <p:spPr>
          <a:xfrm>
            <a:off x="586596" y="2346385"/>
            <a:ext cx="4152181" cy="1420483"/>
          </a:xfrm>
          <a:prstGeom prst="rect">
            <a:avLst/>
          </a:prstGeom>
        </p:spPr>
        <p:txBody>
          <a:bodyPr wrap="square" rtlCol="0">
            <a:normAutofit/>
          </a:bodyPr>
          <a:lstStyle/>
          <a:p>
            <a:pPr algn="r"/>
            <a:endParaRPr lang="en-US" sz="4800" b="1" dirty="0">
              <a:solidFill>
                <a:srgbClr val="AB2C29"/>
              </a:solidFill>
            </a:endParaRPr>
          </a:p>
        </p:txBody>
      </p:sp>
      <p:sp>
        <p:nvSpPr>
          <p:cNvPr id="10" name="Text Placeholder 9">
            <a:extLst>
              <a:ext uri="{FF2B5EF4-FFF2-40B4-BE49-F238E27FC236}">
                <a16:creationId xmlns:a16="http://schemas.microsoft.com/office/drawing/2014/main" id="{C5C34816-1FB4-A644-A014-C7111F1C59D1}"/>
              </a:ext>
            </a:extLst>
          </p:cNvPr>
          <p:cNvSpPr>
            <a:spLocks noGrp="1"/>
          </p:cNvSpPr>
          <p:nvPr>
            <p:ph type="body" sz="quarter" idx="10" hasCustomPrompt="1"/>
          </p:nvPr>
        </p:nvSpPr>
        <p:spPr>
          <a:xfrm>
            <a:off x="587375" y="2346325"/>
            <a:ext cx="4249738" cy="1679335"/>
          </a:xfrm>
          <a:prstGeom prst="rect">
            <a:avLst/>
          </a:prstGeom>
        </p:spPr>
        <p:txBody>
          <a:bodyPr/>
          <a:lstStyle>
            <a:lvl1pPr marL="0" indent="0" algn="r">
              <a:buNone/>
              <a:defRPr sz="4800" b="1" i="0">
                <a:solidFill>
                  <a:srgbClr val="AB2C29"/>
                </a:solidFill>
                <a:latin typeface="Amsi Pro Bold" panose="020B0A06020201010104" pitchFamily="34" charset="77"/>
              </a:defRPr>
            </a:lvl1pPr>
          </a:lstStyle>
          <a:p>
            <a:pPr lvl="0"/>
            <a:r>
              <a:rPr lang="en-US" sz="4800" b="1" i="0" dirty="0">
                <a:latin typeface="Amsi Pro Bold" panose="020B0A06020201010104" pitchFamily="34" charset="77"/>
              </a:rPr>
              <a:t>Slide Title</a:t>
            </a:r>
          </a:p>
          <a:p>
            <a:pPr lvl="0"/>
            <a:r>
              <a:rPr lang="en-US" sz="4800" b="1" i="0" dirty="0">
                <a:latin typeface="Amsi Pro Bold" panose="020B0A06020201010104" pitchFamily="34" charset="77"/>
              </a:rPr>
              <a:t>Goes Here</a:t>
            </a:r>
            <a:endParaRPr lang="en-US" dirty="0"/>
          </a:p>
        </p:txBody>
      </p:sp>
      <p:sp>
        <p:nvSpPr>
          <p:cNvPr id="12" name="Text Placeholder 11">
            <a:extLst>
              <a:ext uri="{FF2B5EF4-FFF2-40B4-BE49-F238E27FC236}">
                <a16:creationId xmlns:a16="http://schemas.microsoft.com/office/drawing/2014/main" id="{E98EE29D-16CB-194C-98CC-F6B68B6C882C}"/>
              </a:ext>
            </a:extLst>
          </p:cNvPr>
          <p:cNvSpPr>
            <a:spLocks noGrp="1"/>
          </p:cNvSpPr>
          <p:nvPr>
            <p:ph type="body" sz="quarter" idx="11" hasCustomPrompt="1"/>
          </p:nvPr>
        </p:nvSpPr>
        <p:spPr>
          <a:xfrm>
            <a:off x="5773737" y="1690688"/>
            <a:ext cx="5728149" cy="2841625"/>
          </a:xfrm>
          <a:prstGeom prst="rect">
            <a:avLst/>
          </a:prstGeom>
        </p:spPr>
        <p:txBody>
          <a:bodyPr/>
          <a:lstStyle>
            <a:lvl1pPr>
              <a:defRPr>
                <a:solidFill>
                  <a:srgbClr val="AB2C29"/>
                </a:solidFill>
              </a:defRPr>
            </a:lvl1pPr>
          </a:lstStyle>
          <a:p>
            <a:pPr lvl="0"/>
            <a:r>
              <a:rPr lang="en-US" dirty="0"/>
              <a:t>Support Copy Goes Here</a:t>
            </a:r>
          </a:p>
          <a:p>
            <a:pPr lvl="0"/>
            <a:r>
              <a:rPr lang="en-US" dirty="0"/>
              <a:t>Support Copy Goes Here</a:t>
            </a:r>
          </a:p>
          <a:p>
            <a:pPr lvl="0"/>
            <a:r>
              <a:rPr lang="en-US" dirty="0"/>
              <a:t>Support Copy Goes Here</a:t>
            </a:r>
          </a:p>
          <a:p>
            <a:pPr lvl="0"/>
            <a:r>
              <a:rPr lang="en-US" dirty="0"/>
              <a:t>Support Copy Goes Here</a:t>
            </a:r>
          </a:p>
          <a:p>
            <a:pPr lvl="0"/>
            <a:r>
              <a:rPr lang="en-US" dirty="0"/>
              <a:t>Support Copy Goes Here</a:t>
            </a:r>
          </a:p>
        </p:txBody>
      </p:sp>
    </p:spTree>
    <p:extLst>
      <p:ext uri="{BB962C8B-B14F-4D97-AF65-F5344CB8AC3E}">
        <p14:creationId xmlns:p14="http://schemas.microsoft.com/office/powerpoint/2010/main" val="1130637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10DA60FF-01D8-A04F-A904-A2CF8DCD66F2}"/>
              </a:ext>
            </a:extLst>
          </p:cNvPr>
          <p:cNvSpPr>
            <a:spLocks noGrp="1"/>
          </p:cNvSpPr>
          <p:nvPr>
            <p:ph type="body" sz="quarter" idx="10" hasCustomPrompt="1"/>
          </p:nvPr>
        </p:nvSpPr>
        <p:spPr>
          <a:xfrm>
            <a:off x="2900674" y="1114590"/>
            <a:ext cx="6482092" cy="787371"/>
          </a:xfrm>
          <a:prstGeom prst="rect">
            <a:avLst/>
          </a:prstGeom>
        </p:spPr>
        <p:txBody>
          <a:bodyPr/>
          <a:lstStyle>
            <a:lvl1pPr marL="0" indent="0" algn="ctr">
              <a:buNone/>
              <a:defRPr sz="4800" b="1" i="0">
                <a:solidFill>
                  <a:srgbClr val="AB2C29"/>
                </a:solidFill>
                <a:latin typeface="Amsi Pro Bold" panose="020B0A06020201010104" pitchFamily="34" charset="77"/>
              </a:defRPr>
            </a:lvl1pPr>
          </a:lstStyle>
          <a:p>
            <a:pPr lvl="0"/>
            <a:r>
              <a:rPr lang="en-US" sz="4800" b="1" i="0" dirty="0">
                <a:latin typeface="Amsi Pro Bold" panose="020B0A06020201010104" pitchFamily="34" charset="77"/>
              </a:rPr>
              <a:t>Slide Title</a:t>
            </a:r>
            <a:endParaRPr lang="en-US" dirty="0"/>
          </a:p>
        </p:txBody>
      </p:sp>
      <p:sp>
        <p:nvSpPr>
          <p:cNvPr id="6" name="Table Placeholder 5">
            <a:extLst>
              <a:ext uri="{FF2B5EF4-FFF2-40B4-BE49-F238E27FC236}">
                <a16:creationId xmlns:a16="http://schemas.microsoft.com/office/drawing/2014/main" id="{68FE75F9-3286-7340-84DC-1ADDA08DADFD}"/>
              </a:ext>
            </a:extLst>
          </p:cNvPr>
          <p:cNvSpPr>
            <a:spLocks noGrp="1"/>
          </p:cNvSpPr>
          <p:nvPr>
            <p:ph type="tbl" sz="quarter" idx="11"/>
          </p:nvPr>
        </p:nvSpPr>
        <p:spPr>
          <a:xfrm>
            <a:off x="2032000" y="2801805"/>
            <a:ext cx="8128000" cy="2549525"/>
          </a:xfrm>
          <a:prstGeom prst="rect">
            <a:avLst/>
          </a:prstGeom>
        </p:spPr>
        <p:txBody>
          <a:bodyPr/>
          <a:lstStyle/>
          <a:p>
            <a:endParaRPr lang="en-US" dirty="0"/>
          </a:p>
        </p:txBody>
      </p:sp>
    </p:spTree>
    <p:extLst>
      <p:ext uri="{BB962C8B-B14F-4D97-AF65-F5344CB8AC3E}">
        <p14:creationId xmlns:p14="http://schemas.microsoft.com/office/powerpoint/2010/main" val="2350089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C4E71F7-5CF7-3C42-8978-671E49A71C06}"/>
              </a:ext>
            </a:extLst>
          </p:cNvPr>
          <p:cNvCxnSpPr/>
          <p:nvPr userDrawn="1"/>
        </p:nvCxnSpPr>
        <p:spPr>
          <a:xfrm>
            <a:off x="5191760" y="1690591"/>
            <a:ext cx="0" cy="2796099"/>
          </a:xfrm>
          <a:prstGeom prst="line">
            <a:avLst/>
          </a:prstGeom>
          <a:ln w="19050" cap="rnd">
            <a:prstDash val="sysDot"/>
            <a:round/>
          </a:ln>
        </p:spPr>
        <p:style>
          <a:lnRef idx="2">
            <a:schemeClr val="accent3"/>
          </a:lnRef>
          <a:fillRef idx="0">
            <a:schemeClr val="accent3"/>
          </a:fillRef>
          <a:effectRef idx="1">
            <a:schemeClr val="accent3"/>
          </a:effectRef>
          <a:fontRef idx="minor">
            <a:schemeClr val="tx1"/>
          </a:fontRef>
        </p:style>
      </p:cxnSp>
      <p:sp>
        <p:nvSpPr>
          <p:cNvPr id="6" name="Text Placeholder 5">
            <a:extLst>
              <a:ext uri="{FF2B5EF4-FFF2-40B4-BE49-F238E27FC236}">
                <a16:creationId xmlns:a16="http://schemas.microsoft.com/office/drawing/2014/main" id="{DF41B969-6222-AB44-ABC5-7E2702A2BC8F}"/>
              </a:ext>
            </a:extLst>
          </p:cNvPr>
          <p:cNvSpPr>
            <a:spLocks noGrp="1"/>
          </p:cNvSpPr>
          <p:nvPr>
            <p:ph type="body" sz="quarter" idx="10" hasCustomPrompt="1"/>
          </p:nvPr>
        </p:nvSpPr>
        <p:spPr>
          <a:xfrm>
            <a:off x="844384" y="2065744"/>
            <a:ext cx="3932237" cy="1771650"/>
          </a:xfrm>
          <a:prstGeom prst="rect">
            <a:avLst/>
          </a:prstGeom>
        </p:spPr>
        <p:txBody>
          <a:bodyPr/>
          <a:lstStyle>
            <a:lvl1pPr marL="0" indent="0" algn="r">
              <a:buFontTx/>
              <a:buNone/>
              <a:defRPr sz="4800" b="1" i="0">
                <a:solidFill>
                  <a:srgbClr val="003C4C"/>
                </a:solidFill>
                <a:latin typeface="Amsi Pro Bold" panose="020B0A06020201010104" pitchFamily="34" charset="77"/>
              </a:defRPr>
            </a:lvl1pPr>
          </a:lstStyle>
          <a:p>
            <a:pPr lvl="0"/>
            <a:r>
              <a:rPr lang="en-US" sz="4800" b="1" i="0" dirty="0">
                <a:latin typeface="Amsi Pro Bold" panose="020B0A06020201010104" pitchFamily="34" charset="77"/>
              </a:rPr>
              <a:t>Slide Title</a:t>
            </a:r>
          </a:p>
          <a:p>
            <a:pPr lvl="0"/>
            <a:r>
              <a:rPr lang="en-US" sz="4800" b="1" i="0" dirty="0">
                <a:latin typeface="Amsi Pro Bold" panose="020B0A06020201010104" pitchFamily="34" charset="77"/>
              </a:rPr>
              <a:t>Goes Here</a:t>
            </a:r>
            <a:endParaRPr lang="en-US" dirty="0"/>
          </a:p>
        </p:txBody>
      </p:sp>
      <p:sp>
        <p:nvSpPr>
          <p:cNvPr id="8" name="Chart Placeholder 7">
            <a:extLst>
              <a:ext uri="{FF2B5EF4-FFF2-40B4-BE49-F238E27FC236}">
                <a16:creationId xmlns:a16="http://schemas.microsoft.com/office/drawing/2014/main" id="{FFD8181D-DF7D-AE4D-AB21-03F8AF0D7A1E}"/>
              </a:ext>
            </a:extLst>
          </p:cNvPr>
          <p:cNvSpPr>
            <a:spLocks noGrp="1"/>
          </p:cNvSpPr>
          <p:nvPr>
            <p:ph type="chart" sz="quarter" idx="11"/>
          </p:nvPr>
        </p:nvSpPr>
        <p:spPr>
          <a:xfrm>
            <a:off x="5537200" y="300037"/>
            <a:ext cx="6234113" cy="5640365"/>
          </a:xfrm>
          <a:prstGeom prst="rect">
            <a:avLst/>
          </a:prstGeom>
        </p:spPr>
        <p:txBody>
          <a:bodyPr/>
          <a:lstStyle/>
          <a:p>
            <a:endParaRPr lang="en-US"/>
          </a:p>
        </p:txBody>
      </p:sp>
    </p:spTree>
    <p:extLst>
      <p:ext uri="{BB962C8B-B14F-4D97-AF65-F5344CB8AC3E}">
        <p14:creationId xmlns:p14="http://schemas.microsoft.com/office/powerpoint/2010/main" val="1436560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88201477-6E3E-7743-BD31-E16EF57FB43E}"/>
              </a:ext>
            </a:extLst>
          </p:cNvPr>
          <p:cNvSpPr>
            <a:spLocks noGrp="1"/>
          </p:cNvSpPr>
          <p:nvPr>
            <p:ph type="body" sz="quarter" idx="10" hasCustomPrompt="1"/>
          </p:nvPr>
        </p:nvSpPr>
        <p:spPr>
          <a:xfrm>
            <a:off x="2900674" y="1114590"/>
            <a:ext cx="6482092" cy="787371"/>
          </a:xfrm>
          <a:prstGeom prst="rect">
            <a:avLst/>
          </a:prstGeom>
        </p:spPr>
        <p:txBody>
          <a:bodyPr/>
          <a:lstStyle>
            <a:lvl1pPr marL="0" indent="0" algn="ctr">
              <a:buNone/>
              <a:defRPr sz="4800" b="1" i="0">
                <a:solidFill>
                  <a:srgbClr val="AB2C29"/>
                </a:solidFill>
                <a:latin typeface="Amsi Pro Bold" panose="020B0A06020201010104" pitchFamily="34" charset="77"/>
              </a:defRPr>
            </a:lvl1pPr>
          </a:lstStyle>
          <a:p>
            <a:pPr lvl="0"/>
            <a:r>
              <a:rPr lang="en-US" sz="4800" b="1" i="0" dirty="0">
                <a:latin typeface="Amsi Pro Bold" panose="020B0A06020201010104" pitchFamily="34" charset="77"/>
              </a:rPr>
              <a:t>Slide Title</a:t>
            </a:r>
            <a:endParaRPr lang="en-US" dirty="0"/>
          </a:p>
        </p:txBody>
      </p:sp>
      <p:sp>
        <p:nvSpPr>
          <p:cNvPr id="6" name="Chart Placeholder 5">
            <a:extLst>
              <a:ext uri="{FF2B5EF4-FFF2-40B4-BE49-F238E27FC236}">
                <a16:creationId xmlns:a16="http://schemas.microsoft.com/office/drawing/2014/main" id="{E698A89B-08B8-7444-8FA8-E72DAE059630}"/>
              </a:ext>
            </a:extLst>
          </p:cNvPr>
          <p:cNvSpPr>
            <a:spLocks noGrp="1"/>
          </p:cNvSpPr>
          <p:nvPr>
            <p:ph type="chart" sz="quarter" idx="11"/>
          </p:nvPr>
        </p:nvSpPr>
        <p:spPr>
          <a:xfrm>
            <a:off x="2900674" y="1999728"/>
            <a:ext cx="6516688" cy="3922713"/>
          </a:xfrm>
          <a:prstGeom prst="rect">
            <a:avLst/>
          </a:prstGeom>
        </p:spPr>
        <p:txBody>
          <a:bodyPr/>
          <a:lstStyle/>
          <a:p>
            <a:endParaRPr lang="en-US" dirty="0"/>
          </a:p>
        </p:txBody>
      </p:sp>
    </p:spTree>
    <p:extLst>
      <p:ext uri="{BB962C8B-B14F-4D97-AF65-F5344CB8AC3E}">
        <p14:creationId xmlns:p14="http://schemas.microsoft.com/office/powerpoint/2010/main" val="2243942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F382B2-4683-FC48-B5A2-A9A1D2EBBDF6}"/>
              </a:ext>
            </a:extLst>
          </p:cNvPr>
          <p:cNvSpPr txBox="1"/>
          <p:nvPr/>
        </p:nvSpPr>
        <p:spPr>
          <a:xfrm>
            <a:off x="1250948" y="2732816"/>
            <a:ext cx="2199821" cy="1569660"/>
          </a:xfrm>
          <a:prstGeom prst="rect">
            <a:avLst/>
          </a:prstGeom>
          <a:noFill/>
        </p:spPr>
        <p:txBody>
          <a:bodyPr wrap="square" rtlCol="0">
            <a:spAutoFit/>
          </a:bodyPr>
          <a:lstStyle/>
          <a:p>
            <a:r>
              <a:rPr lang="en-US" sz="9600" b="1" dirty="0">
                <a:solidFill>
                  <a:schemeClr val="accent3">
                    <a:lumMod val="40000"/>
                    <a:lumOff val="60000"/>
                  </a:schemeClr>
                </a:solidFill>
                <a:latin typeface="Amsi Pro Bold" panose="020B0A06020201010104" pitchFamily="34" charset="77"/>
              </a:rPr>
              <a:t>1</a:t>
            </a:r>
            <a:endParaRPr lang="en-US" sz="9600" dirty="0">
              <a:solidFill>
                <a:schemeClr val="accent3">
                  <a:lumMod val="40000"/>
                  <a:lumOff val="60000"/>
                </a:schemeClr>
              </a:solidFill>
              <a:latin typeface="Amsi Pro Regular" panose="020B0A06020201010104" pitchFamily="34" charset="77"/>
            </a:endParaRPr>
          </a:p>
        </p:txBody>
      </p:sp>
      <p:sp>
        <p:nvSpPr>
          <p:cNvPr id="8" name="TextBox 7">
            <a:extLst>
              <a:ext uri="{FF2B5EF4-FFF2-40B4-BE49-F238E27FC236}">
                <a16:creationId xmlns:a16="http://schemas.microsoft.com/office/drawing/2014/main" id="{8E06DB62-33B4-1248-9F8F-691E910A546A}"/>
              </a:ext>
            </a:extLst>
          </p:cNvPr>
          <p:cNvSpPr txBox="1"/>
          <p:nvPr userDrawn="1"/>
        </p:nvSpPr>
        <p:spPr>
          <a:xfrm>
            <a:off x="4600938" y="2767322"/>
            <a:ext cx="2199821" cy="1569660"/>
          </a:xfrm>
          <a:prstGeom prst="rect">
            <a:avLst/>
          </a:prstGeom>
          <a:noFill/>
        </p:spPr>
        <p:txBody>
          <a:bodyPr wrap="square" rtlCol="0">
            <a:spAutoFit/>
          </a:bodyPr>
          <a:lstStyle/>
          <a:p>
            <a:r>
              <a:rPr lang="en-US" sz="9600" b="1" dirty="0">
                <a:solidFill>
                  <a:schemeClr val="accent3">
                    <a:lumMod val="40000"/>
                    <a:lumOff val="60000"/>
                  </a:schemeClr>
                </a:solidFill>
                <a:latin typeface="Amsi Pro Bold" panose="020B0A06020201010104" pitchFamily="34" charset="77"/>
              </a:rPr>
              <a:t>2</a:t>
            </a:r>
            <a:endParaRPr lang="en-US" sz="9600" dirty="0">
              <a:solidFill>
                <a:schemeClr val="accent3">
                  <a:lumMod val="40000"/>
                  <a:lumOff val="60000"/>
                </a:schemeClr>
              </a:solidFill>
              <a:latin typeface="Amsi Pro Regular" panose="020B0A06020201010104" pitchFamily="34" charset="77"/>
            </a:endParaRPr>
          </a:p>
        </p:txBody>
      </p:sp>
      <p:sp>
        <p:nvSpPr>
          <p:cNvPr id="11" name="TextBox 10">
            <a:extLst>
              <a:ext uri="{FF2B5EF4-FFF2-40B4-BE49-F238E27FC236}">
                <a16:creationId xmlns:a16="http://schemas.microsoft.com/office/drawing/2014/main" id="{AC5AA28C-35DB-E345-965D-A6E51F22A566}"/>
              </a:ext>
            </a:extLst>
          </p:cNvPr>
          <p:cNvSpPr txBox="1"/>
          <p:nvPr/>
        </p:nvSpPr>
        <p:spPr>
          <a:xfrm>
            <a:off x="8095252" y="2767322"/>
            <a:ext cx="2199821" cy="1569660"/>
          </a:xfrm>
          <a:prstGeom prst="rect">
            <a:avLst/>
          </a:prstGeom>
          <a:noFill/>
        </p:spPr>
        <p:txBody>
          <a:bodyPr wrap="square" rtlCol="0">
            <a:spAutoFit/>
          </a:bodyPr>
          <a:lstStyle/>
          <a:p>
            <a:r>
              <a:rPr lang="en-US" sz="9600" b="1" dirty="0">
                <a:solidFill>
                  <a:schemeClr val="accent3">
                    <a:lumMod val="40000"/>
                    <a:lumOff val="60000"/>
                  </a:schemeClr>
                </a:solidFill>
                <a:latin typeface="Amsi Pro Bold" panose="020B0A06020201010104" pitchFamily="34" charset="77"/>
              </a:rPr>
              <a:t>3</a:t>
            </a:r>
            <a:endParaRPr lang="en-US" sz="9600" dirty="0">
              <a:solidFill>
                <a:schemeClr val="accent3">
                  <a:lumMod val="40000"/>
                  <a:lumOff val="60000"/>
                </a:schemeClr>
              </a:solidFill>
              <a:latin typeface="Amsi Pro Regular" panose="020B0A06020201010104" pitchFamily="34" charset="77"/>
            </a:endParaRPr>
          </a:p>
        </p:txBody>
      </p:sp>
      <p:sp>
        <p:nvSpPr>
          <p:cNvPr id="13" name="Text Placeholder 9">
            <a:extLst>
              <a:ext uri="{FF2B5EF4-FFF2-40B4-BE49-F238E27FC236}">
                <a16:creationId xmlns:a16="http://schemas.microsoft.com/office/drawing/2014/main" id="{BA16FFBD-4AE8-F142-B591-EA2703404E96}"/>
              </a:ext>
            </a:extLst>
          </p:cNvPr>
          <p:cNvSpPr>
            <a:spLocks noGrp="1"/>
          </p:cNvSpPr>
          <p:nvPr>
            <p:ph type="body" sz="quarter" idx="10" hasCustomPrompt="1"/>
          </p:nvPr>
        </p:nvSpPr>
        <p:spPr>
          <a:xfrm>
            <a:off x="2900674" y="1114590"/>
            <a:ext cx="6482092" cy="787371"/>
          </a:xfrm>
          <a:prstGeom prst="rect">
            <a:avLst/>
          </a:prstGeom>
        </p:spPr>
        <p:txBody>
          <a:bodyPr/>
          <a:lstStyle>
            <a:lvl1pPr marL="0" indent="0" algn="ctr">
              <a:buNone/>
              <a:defRPr sz="4800" b="1" i="0">
                <a:solidFill>
                  <a:srgbClr val="AB2C29"/>
                </a:solidFill>
                <a:latin typeface="Amsi Pro Bold" panose="020B0A06020201010104" pitchFamily="34" charset="77"/>
              </a:defRPr>
            </a:lvl1pPr>
          </a:lstStyle>
          <a:p>
            <a:pPr lvl="0"/>
            <a:r>
              <a:rPr lang="en-US" sz="4800" b="1" i="0" dirty="0">
                <a:latin typeface="Amsi Pro Bold" panose="020B0A06020201010104" pitchFamily="34" charset="77"/>
              </a:rPr>
              <a:t>Slide Title</a:t>
            </a:r>
            <a:endParaRPr lang="en-US" dirty="0"/>
          </a:p>
        </p:txBody>
      </p:sp>
      <p:sp>
        <p:nvSpPr>
          <p:cNvPr id="15" name="Text Placeholder 14">
            <a:extLst>
              <a:ext uri="{FF2B5EF4-FFF2-40B4-BE49-F238E27FC236}">
                <a16:creationId xmlns:a16="http://schemas.microsoft.com/office/drawing/2014/main" id="{F6C757B4-4A8B-8041-8049-5DA4F3F580FD}"/>
              </a:ext>
            </a:extLst>
          </p:cNvPr>
          <p:cNvSpPr>
            <a:spLocks noGrp="1"/>
          </p:cNvSpPr>
          <p:nvPr>
            <p:ph type="body" sz="quarter" idx="11" hasCustomPrompt="1"/>
          </p:nvPr>
        </p:nvSpPr>
        <p:spPr>
          <a:xfrm>
            <a:off x="2132690" y="2968119"/>
            <a:ext cx="2199822" cy="390432"/>
          </a:xfrm>
          <a:prstGeom prst="rect">
            <a:avLst/>
          </a:prstGeom>
        </p:spPr>
        <p:txBody>
          <a:bodyPr/>
          <a:lstStyle>
            <a:lvl1pPr marL="0" indent="0">
              <a:buNone/>
              <a:defRPr sz="2400" b="1" i="0">
                <a:solidFill>
                  <a:srgbClr val="AB2C29"/>
                </a:solidFill>
                <a:latin typeface="Amsi Pro Bold" panose="020B0A06020201010104" pitchFamily="34" charset="77"/>
              </a:defRPr>
            </a:lvl1pPr>
          </a:lstStyle>
          <a:p>
            <a:r>
              <a:rPr lang="en-US" sz="2400" b="1" dirty="0">
                <a:solidFill>
                  <a:srgbClr val="AB2C29"/>
                </a:solidFill>
                <a:latin typeface="Amsi Pro Bold" panose="020B0A06020201010104" pitchFamily="34" charset="77"/>
              </a:rPr>
              <a:t>Step one</a:t>
            </a:r>
            <a:endParaRPr lang="en-US" sz="2800" b="1" dirty="0">
              <a:solidFill>
                <a:srgbClr val="AB2C29"/>
              </a:solidFill>
              <a:latin typeface="Amsi Pro Bold" panose="020B0A06020201010104" pitchFamily="34" charset="77"/>
            </a:endParaRPr>
          </a:p>
        </p:txBody>
      </p:sp>
      <p:sp>
        <p:nvSpPr>
          <p:cNvPr id="17" name="Text Placeholder 16">
            <a:extLst>
              <a:ext uri="{FF2B5EF4-FFF2-40B4-BE49-F238E27FC236}">
                <a16:creationId xmlns:a16="http://schemas.microsoft.com/office/drawing/2014/main" id="{2F60C057-B46D-6141-9E77-57C58FC87C63}"/>
              </a:ext>
            </a:extLst>
          </p:cNvPr>
          <p:cNvSpPr>
            <a:spLocks noGrp="1"/>
          </p:cNvSpPr>
          <p:nvPr>
            <p:ph type="body" sz="quarter" idx="12" hasCustomPrompt="1"/>
          </p:nvPr>
        </p:nvSpPr>
        <p:spPr>
          <a:xfrm>
            <a:off x="2132688" y="3358551"/>
            <a:ext cx="2199823" cy="719137"/>
          </a:xfrm>
          <a:prstGeom prst="rect">
            <a:avLst/>
          </a:prstGeom>
        </p:spPr>
        <p:txBody>
          <a:bodyPr/>
          <a:lstStyle>
            <a:lvl1pPr marL="0" indent="0">
              <a:spcBef>
                <a:spcPts val="400"/>
              </a:spcBef>
              <a:buNone/>
              <a:defRPr sz="1800">
                <a:solidFill>
                  <a:srgbClr val="929292"/>
                </a:solidFill>
              </a:defRPr>
            </a:lvl1pPr>
          </a:lstStyle>
          <a:p>
            <a:pPr lvl="0"/>
            <a:r>
              <a:rPr lang="en-US" sz="1800" dirty="0"/>
              <a:t>Some copy</a:t>
            </a:r>
          </a:p>
          <a:p>
            <a:pPr lvl="0"/>
            <a:r>
              <a:rPr lang="en-US" sz="1800" dirty="0"/>
              <a:t>Some more copy</a:t>
            </a:r>
            <a:endParaRPr lang="en-US" dirty="0"/>
          </a:p>
        </p:txBody>
      </p:sp>
      <p:sp>
        <p:nvSpPr>
          <p:cNvPr id="18" name="Text Placeholder 14">
            <a:extLst>
              <a:ext uri="{FF2B5EF4-FFF2-40B4-BE49-F238E27FC236}">
                <a16:creationId xmlns:a16="http://schemas.microsoft.com/office/drawing/2014/main" id="{BDD64EDB-91D7-A24E-9359-EBBE87F35FF7}"/>
              </a:ext>
            </a:extLst>
          </p:cNvPr>
          <p:cNvSpPr>
            <a:spLocks noGrp="1"/>
          </p:cNvSpPr>
          <p:nvPr>
            <p:ph type="body" sz="quarter" idx="13" hasCustomPrompt="1"/>
          </p:nvPr>
        </p:nvSpPr>
        <p:spPr>
          <a:xfrm>
            <a:off x="5482680" y="2996874"/>
            <a:ext cx="2199822" cy="390432"/>
          </a:xfrm>
          <a:prstGeom prst="rect">
            <a:avLst/>
          </a:prstGeom>
        </p:spPr>
        <p:txBody>
          <a:bodyPr/>
          <a:lstStyle>
            <a:lvl1pPr marL="0" indent="0">
              <a:buNone/>
              <a:defRPr sz="2400" b="1" i="0">
                <a:solidFill>
                  <a:srgbClr val="AB2C29"/>
                </a:solidFill>
                <a:latin typeface="Amsi Pro Bold" panose="020B0A06020201010104" pitchFamily="34" charset="77"/>
              </a:defRPr>
            </a:lvl1pPr>
          </a:lstStyle>
          <a:p>
            <a:r>
              <a:rPr lang="en-US" sz="2400" b="1" dirty="0">
                <a:solidFill>
                  <a:srgbClr val="AB2C29"/>
                </a:solidFill>
                <a:latin typeface="Amsi Pro Bold" panose="020B0A06020201010104" pitchFamily="34" charset="77"/>
              </a:rPr>
              <a:t>Step two</a:t>
            </a:r>
            <a:endParaRPr lang="en-US" sz="2800" b="1" dirty="0">
              <a:solidFill>
                <a:srgbClr val="AB2C29"/>
              </a:solidFill>
              <a:latin typeface="Amsi Pro Bold" panose="020B0A06020201010104" pitchFamily="34" charset="77"/>
            </a:endParaRPr>
          </a:p>
        </p:txBody>
      </p:sp>
      <p:sp>
        <p:nvSpPr>
          <p:cNvPr id="19" name="Text Placeholder 16">
            <a:extLst>
              <a:ext uri="{FF2B5EF4-FFF2-40B4-BE49-F238E27FC236}">
                <a16:creationId xmlns:a16="http://schemas.microsoft.com/office/drawing/2014/main" id="{C66FCC6D-CC9F-444B-914C-F98FD4FE892D}"/>
              </a:ext>
            </a:extLst>
          </p:cNvPr>
          <p:cNvSpPr>
            <a:spLocks noGrp="1"/>
          </p:cNvSpPr>
          <p:nvPr>
            <p:ph type="body" sz="quarter" idx="14" hasCustomPrompt="1"/>
          </p:nvPr>
        </p:nvSpPr>
        <p:spPr>
          <a:xfrm>
            <a:off x="5482680" y="3393057"/>
            <a:ext cx="2199823" cy="719137"/>
          </a:xfrm>
          <a:prstGeom prst="rect">
            <a:avLst/>
          </a:prstGeom>
        </p:spPr>
        <p:txBody>
          <a:bodyPr/>
          <a:lstStyle>
            <a:lvl1pPr marL="0" indent="0">
              <a:spcBef>
                <a:spcPts val="400"/>
              </a:spcBef>
              <a:buNone/>
              <a:defRPr sz="1800">
                <a:solidFill>
                  <a:srgbClr val="929292"/>
                </a:solidFill>
              </a:defRPr>
            </a:lvl1pPr>
          </a:lstStyle>
          <a:p>
            <a:pPr lvl="0"/>
            <a:r>
              <a:rPr lang="en-US" sz="1800" dirty="0"/>
              <a:t>Some copy</a:t>
            </a:r>
          </a:p>
          <a:p>
            <a:pPr lvl="0"/>
            <a:r>
              <a:rPr lang="en-US" sz="1800" dirty="0"/>
              <a:t>Some more copy</a:t>
            </a:r>
            <a:endParaRPr lang="en-US" dirty="0"/>
          </a:p>
        </p:txBody>
      </p:sp>
      <p:sp>
        <p:nvSpPr>
          <p:cNvPr id="20" name="Text Placeholder 14">
            <a:extLst>
              <a:ext uri="{FF2B5EF4-FFF2-40B4-BE49-F238E27FC236}">
                <a16:creationId xmlns:a16="http://schemas.microsoft.com/office/drawing/2014/main" id="{CA3CD3F5-0A6E-5F4C-8AA4-D9FE0B175EAE}"/>
              </a:ext>
            </a:extLst>
          </p:cNvPr>
          <p:cNvSpPr>
            <a:spLocks noGrp="1"/>
          </p:cNvSpPr>
          <p:nvPr>
            <p:ph type="body" sz="quarter" idx="15" hasCustomPrompt="1"/>
          </p:nvPr>
        </p:nvSpPr>
        <p:spPr>
          <a:xfrm>
            <a:off x="8976994" y="2996874"/>
            <a:ext cx="2199822" cy="390432"/>
          </a:xfrm>
          <a:prstGeom prst="rect">
            <a:avLst/>
          </a:prstGeom>
        </p:spPr>
        <p:txBody>
          <a:bodyPr/>
          <a:lstStyle>
            <a:lvl1pPr marL="0" indent="0">
              <a:buNone/>
              <a:defRPr sz="2400" b="1" i="0">
                <a:solidFill>
                  <a:srgbClr val="AB2C29"/>
                </a:solidFill>
                <a:latin typeface="Amsi Pro Bold" panose="020B0A06020201010104" pitchFamily="34" charset="77"/>
              </a:defRPr>
            </a:lvl1pPr>
          </a:lstStyle>
          <a:p>
            <a:r>
              <a:rPr lang="en-US" sz="2400" b="1" dirty="0">
                <a:solidFill>
                  <a:srgbClr val="AB2C29"/>
                </a:solidFill>
                <a:latin typeface="Amsi Pro Bold" panose="020B0A06020201010104" pitchFamily="34" charset="77"/>
              </a:rPr>
              <a:t>Step three</a:t>
            </a:r>
            <a:endParaRPr lang="en-US" sz="2800" b="1" dirty="0">
              <a:solidFill>
                <a:srgbClr val="AB2C29"/>
              </a:solidFill>
              <a:latin typeface="Amsi Pro Bold" panose="020B0A06020201010104" pitchFamily="34" charset="77"/>
            </a:endParaRPr>
          </a:p>
        </p:txBody>
      </p:sp>
      <p:sp>
        <p:nvSpPr>
          <p:cNvPr id="21" name="Text Placeholder 16">
            <a:extLst>
              <a:ext uri="{FF2B5EF4-FFF2-40B4-BE49-F238E27FC236}">
                <a16:creationId xmlns:a16="http://schemas.microsoft.com/office/drawing/2014/main" id="{2FC4B1B3-736E-C840-8E52-8B3B1302592B}"/>
              </a:ext>
            </a:extLst>
          </p:cNvPr>
          <p:cNvSpPr>
            <a:spLocks noGrp="1"/>
          </p:cNvSpPr>
          <p:nvPr>
            <p:ph type="body" sz="quarter" idx="16" hasCustomPrompt="1"/>
          </p:nvPr>
        </p:nvSpPr>
        <p:spPr>
          <a:xfrm>
            <a:off x="8976994" y="3399578"/>
            <a:ext cx="2199823" cy="719137"/>
          </a:xfrm>
          <a:prstGeom prst="rect">
            <a:avLst/>
          </a:prstGeom>
        </p:spPr>
        <p:txBody>
          <a:bodyPr/>
          <a:lstStyle>
            <a:lvl1pPr marL="0" indent="0">
              <a:spcBef>
                <a:spcPts val="400"/>
              </a:spcBef>
              <a:buNone/>
              <a:defRPr sz="1800">
                <a:solidFill>
                  <a:srgbClr val="929292"/>
                </a:solidFill>
              </a:defRPr>
            </a:lvl1pPr>
          </a:lstStyle>
          <a:p>
            <a:pPr lvl="0"/>
            <a:r>
              <a:rPr lang="en-US" sz="1800" dirty="0"/>
              <a:t>Some copy</a:t>
            </a:r>
          </a:p>
          <a:p>
            <a:pPr lvl="0"/>
            <a:r>
              <a:rPr lang="en-US" sz="1800" dirty="0"/>
              <a:t>Some more copy</a:t>
            </a:r>
            <a:endParaRPr lang="en-US" dirty="0"/>
          </a:p>
        </p:txBody>
      </p:sp>
    </p:spTree>
    <p:extLst>
      <p:ext uri="{BB962C8B-B14F-4D97-AF65-F5344CB8AC3E}">
        <p14:creationId xmlns:p14="http://schemas.microsoft.com/office/powerpoint/2010/main" val="4126854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Pentagon 3">
            <a:extLst>
              <a:ext uri="{FF2B5EF4-FFF2-40B4-BE49-F238E27FC236}">
                <a16:creationId xmlns:a16="http://schemas.microsoft.com/office/drawing/2014/main" id="{28AF1B1E-FFF0-A640-832D-A36EA56753C2}"/>
              </a:ext>
            </a:extLst>
          </p:cNvPr>
          <p:cNvSpPr/>
          <p:nvPr userDrawn="1"/>
        </p:nvSpPr>
        <p:spPr>
          <a:xfrm>
            <a:off x="6558373" y="2687448"/>
            <a:ext cx="4545056" cy="1621972"/>
          </a:xfrm>
          <a:prstGeom prst="homePlate">
            <a:avLst/>
          </a:prstGeom>
          <a:solidFill>
            <a:srgbClr val="35C1CC"/>
          </a:solid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4">
            <a:extLst>
              <a:ext uri="{FF2B5EF4-FFF2-40B4-BE49-F238E27FC236}">
                <a16:creationId xmlns:a16="http://schemas.microsoft.com/office/drawing/2014/main" id="{B084B5CD-97D7-7644-BC7C-440AA00BBE96}"/>
              </a:ext>
            </a:extLst>
          </p:cNvPr>
          <p:cNvSpPr/>
          <p:nvPr userDrawn="1"/>
        </p:nvSpPr>
        <p:spPr>
          <a:xfrm>
            <a:off x="3543030" y="2687448"/>
            <a:ext cx="4545056" cy="1621972"/>
          </a:xfrm>
          <a:prstGeom prst="homePlate">
            <a:avLst/>
          </a:prstGeom>
          <a:solidFill>
            <a:srgbClr val="929292"/>
          </a:solid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9292"/>
              </a:solidFill>
            </a:endParaRPr>
          </a:p>
        </p:txBody>
      </p:sp>
      <p:sp>
        <p:nvSpPr>
          <p:cNvPr id="6" name="Pentagon 5">
            <a:extLst>
              <a:ext uri="{FF2B5EF4-FFF2-40B4-BE49-F238E27FC236}">
                <a16:creationId xmlns:a16="http://schemas.microsoft.com/office/drawing/2014/main" id="{E8912C8C-435B-4744-B7E2-39A88E093D8B}"/>
              </a:ext>
            </a:extLst>
          </p:cNvPr>
          <p:cNvSpPr/>
          <p:nvPr userDrawn="1"/>
        </p:nvSpPr>
        <p:spPr>
          <a:xfrm>
            <a:off x="1305376" y="2687448"/>
            <a:ext cx="3767367" cy="1621972"/>
          </a:xfrm>
          <a:prstGeom prst="homePlate">
            <a:avLst/>
          </a:prstGeom>
          <a:solidFill>
            <a:srgbClr val="003C4C"/>
          </a:solid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0722F738-B4CB-4041-824E-311B27D4FD23}"/>
              </a:ext>
            </a:extLst>
          </p:cNvPr>
          <p:cNvSpPr>
            <a:spLocks noGrp="1"/>
          </p:cNvSpPr>
          <p:nvPr>
            <p:ph type="body" sz="quarter" idx="10" hasCustomPrompt="1"/>
          </p:nvPr>
        </p:nvSpPr>
        <p:spPr>
          <a:xfrm>
            <a:off x="2900674" y="1114590"/>
            <a:ext cx="6482092" cy="787371"/>
          </a:xfrm>
          <a:prstGeom prst="rect">
            <a:avLst/>
          </a:prstGeom>
        </p:spPr>
        <p:txBody>
          <a:bodyPr/>
          <a:lstStyle>
            <a:lvl1pPr marL="0" indent="0" algn="ctr">
              <a:buNone/>
              <a:defRPr sz="4800" b="1" i="0">
                <a:solidFill>
                  <a:srgbClr val="AB2C29"/>
                </a:solidFill>
                <a:latin typeface="Amsi Pro Bold" panose="020B0A06020201010104" pitchFamily="34" charset="77"/>
              </a:defRPr>
            </a:lvl1pPr>
          </a:lstStyle>
          <a:p>
            <a:pPr lvl="0"/>
            <a:r>
              <a:rPr lang="en-US" sz="4800" b="1" i="0" dirty="0">
                <a:latin typeface="Amsi Pro Bold" panose="020B0A06020201010104" pitchFamily="34" charset="77"/>
              </a:rPr>
              <a:t>Slide Title</a:t>
            </a:r>
            <a:endParaRPr lang="en-US" dirty="0"/>
          </a:p>
        </p:txBody>
      </p:sp>
      <p:sp>
        <p:nvSpPr>
          <p:cNvPr id="12" name="Text Placeholder 11">
            <a:extLst>
              <a:ext uri="{FF2B5EF4-FFF2-40B4-BE49-F238E27FC236}">
                <a16:creationId xmlns:a16="http://schemas.microsoft.com/office/drawing/2014/main" id="{368FDD36-8B20-8C4F-B124-BC9452A231BA}"/>
              </a:ext>
            </a:extLst>
          </p:cNvPr>
          <p:cNvSpPr>
            <a:spLocks noGrp="1"/>
          </p:cNvSpPr>
          <p:nvPr>
            <p:ph type="body" sz="quarter" idx="11" hasCustomPrompt="1"/>
          </p:nvPr>
        </p:nvSpPr>
        <p:spPr>
          <a:xfrm>
            <a:off x="1588522" y="2957354"/>
            <a:ext cx="2287587" cy="287338"/>
          </a:xfrm>
          <a:prstGeom prst="rect">
            <a:avLst/>
          </a:prstGeom>
        </p:spPr>
        <p:txBody>
          <a:bodyPr/>
          <a:lstStyle>
            <a:lvl1pPr marL="0" indent="0">
              <a:buNone/>
              <a:defRPr sz="2000" b="1" i="0">
                <a:solidFill>
                  <a:schemeClr val="bg1"/>
                </a:solidFill>
                <a:latin typeface="Amsi Pro Bold" panose="020B0A06020201010104" pitchFamily="34" charset="77"/>
              </a:defRPr>
            </a:lvl1pPr>
          </a:lstStyle>
          <a:p>
            <a:pPr lvl="0"/>
            <a:r>
              <a:rPr lang="en-US" sz="2000" dirty="0"/>
              <a:t>Heading</a:t>
            </a:r>
            <a:endParaRPr lang="en-US" dirty="0"/>
          </a:p>
        </p:txBody>
      </p:sp>
      <p:sp>
        <p:nvSpPr>
          <p:cNvPr id="16" name="Text Placeholder 15">
            <a:extLst>
              <a:ext uri="{FF2B5EF4-FFF2-40B4-BE49-F238E27FC236}">
                <a16:creationId xmlns:a16="http://schemas.microsoft.com/office/drawing/2014/main" id="{99C213F9-84EF-DB46-A9CB-327DDF26C4A3}"/>
              </a:ext>
            </a:extLst>
          </p:cNvPr>
          <p:cNvSpPr>
            <a:spLocks noGrp="1"/>
          </p:cNvSpPr>
          <p:nvPr>
            <p:ph type="body" sz="quarter" idx="12" hasCustomPrompt="1"/>
          </p:nvPr>
        </p:nvSpPr>
        <p:spPr>
          <a:xfrm>
            <a:off x="1588405" y="3255457"/>
            <a:ext cx="2287704" cy="704620"/>
          </a:xfrm>
          <a:prstGeom prst="rect">
            <a:avLst/>
          </a:prstGeom>
        </p:spPr>
        <p:txBody>
          <a:bodyPr/>
          <a:lstStyle>
            <a:lvl1pPr marL="0" indent="0">
              <a:spcBef>
                <a:spcPts val="400"/>
              </a:spcBef>
              <a:buNone/>
              <a:defRPr sz="1400" b="0" i="1">
                <a:solidFill>
                  <a:schemeClr val="bg1"/>
                </a:solidFill>
                <a:latin typeface="Amsi Pro Italic" panose="020B0A06020201010104" pitchFamily="34" charset="77"/>
              </a:defRPr>
            </a:lvl1pPr>
          </a:lstStyle>
          <a:p>
            <a:pPr lvl="0"/>
            <a:r>
              <a:rPr lang="en-US" sz="1400" dirty="0"/>
              <a:t>Some Copy</a:t>
            </a:r>
          </a:p>
          <a:p>
            <a:pPr lvl="0"/>
            <a:r>
              <a:rPr lang="en-US" sz="1400" dirty="0"/>
              <a:t>More Copy</a:t>
            </a:r>
            <a:endParaRPr lang="en-US" dirty="0"/>
          </a:p>
        </p:txBody>
      </p:sp>
      <p:sp>
        <p:nvSpPr>
          <p:cNvPr id="17" name="Text Placeholder 11">
            <a:extLst>
              <a:ext uri="{FF2B5EF4-FFF2-40B4-BE49-F238E27FC236}">
                <a16:creationId xmlns:a16="http://schemas.microsoft.com/office/drawing/2014/main" id="{FBD227BB-2AAF-1C47-B469-772F5BF5ABDC}"/>
              </a:ext>
            </a:extLst>
          </p:cNvPr>
          <p:cNvSpPr>
            <a:spLocks noGrp="1"/>
          </p:cNvSpPr>
          <p:nvPr>
            <p:ph type="body" sz="quarter" idx="13" hasCustomPrompt="1"/>
          </p:nvPr>
        </p:nvSpPr>
        <p:spPr>
          <a:xfrm>
            <a:off x="5289548" y="2985372"/>
            <a:ext cx="2083171" cy="287338"/>
          </a:xfrm>
          <a:prstGeom prst="rect">
            <a:avLst/>
          </a:prstGeom>
        </p:spPr>
        <p:txBody>
          <a:bodyPr/>
          <a:lstStyle>
            <a:lvl1pPr marL="0" indent="0">
              <a:buNone/>
              <a:defRPr sz="2000" b="1" i="0">
                <a:solidFill>
                  <a:schemeClr val="bg1"/>
                </a:solidFill>
                <a:latin typeface="Amsi Pro Bold" panose="020B0A06020201010104" pitchFamily="34" charset="77"/>
              </a:defRPr>
            </a:lvl1pPr>
          </a:lstStyle>
          <a:p>
            <a:pPr lvl="0"/>
            <a:r>
              <a:rPr lang="en-US" sz="2000" dirty="0"/>
              <a:t>Heading</a:t>
            </a:r>
            <a:endParaRPr lang="en-US" dirty="0"/>
          </a:p>
        </p:txBody>
      </p:sp>
      <p:sp>
        <p:nvSpPr>
          <p:cNvPr id="18" name="Text Placeholder 15">
            <a:extLst>
              <a:ext uri="{FF2B5EF4-FFF2-40B4-BE49-F238E27FC236}">
                <a16:creationId xmlns:a16="http://schemas.microsoft.com/office/drawing/2014/main" id="{30DDBA71-95E4-AC43-9F36-F87DDA8732B1}"/>
              </a:ext>
            </a:extLst>
          </p:cNvPr>
          <p:cNvSpPr>
            <a:spLocks noGrp="1"/>
          </p:cNvSpPr>
          <p:nvPr>
            <p:ph type="body" sz="quarter" idx="14" hasCustomPrompt="1"/>
          </p:nvPr>
        </p:nvSpPr>
        <p:spPr>
          <a:xfrm>
            <a:off x="5289431" y="3283475"/>
            <a:ext cx="2083278" cy="704620"/>
          </a:xfrm>
          <a:prstGeom prst="rect">
            <a:avLst/>
          </a:prstGeom>
        </p:spPr>
        <p:txBody>
          <a:bodyPr/>
          <a:lstStyle>
            <a:lvl1pPr marL="0" indent="0">
              <a:spcBef>
                <a:spcPts val="400"/>
              </a:spcBef>
              <a:buNone/>
              <a:defRPr sz="1400" b="0" i="1">
                <a:solidFill>
                  <a:schemeClr val="bg1"/>
                </a:solidFill>
                <a:latin typeface="Amsi Pro Italic" panose="020B0A06020201010104" pitchFamily="34" charset="77"/>
              </a:defRPr>
            </a:lvl1pPr>
          </a:lstStyle>
          <a:p>
            <a:pPr lvl="0"/>
            <a:r>
              <a:rPr lang="en-US" sz="1400" dirty="0"/>
              <a:t>Some Copy</a:t>
            </a:r>
          </a:p>
          <a:p>
            <a:pPr lvl="0"/>
            <a:r>
              <a:rPr lang="en-US" sz="1400" dirty="0"/>
              <a:t>More Copy</a:t>
            </a:r>
            <a:endParaRPr lang="en-US" dirty="0"/>
          </a:p>
        </p:txBody>
      </p:sp>
      <p:sp>
        <p:nvSpPr>
          <p:cNvPr id="19" name="Text Placeholder 11">
            <a:extLst>
              <a:ext uri="{FF2B5EF4-FFF2-40B4-BE49-F238E27FC236}">
                <a16:creationId xmlns:a16="http://schemas.microsoft.com/office/drawing/2014/main" id="{E43AAD3E-5558-E14E-9AEB-D3C8C561B748}"/>
              </a:ext>
            </a:extLst>
          </p:cNvPr>
          <p:cNvSpPr>
            <a:spLocks noGrp="1"/>
          </p:cNvSpPr>
          <p:nvPr>
            <p:ph type="body" sz="quarter" idx="15" hasCustomPrompt="1"/>
          </p:nvPr>
        </p:nvSpPr>
        <p:spPr>
          <a:xfrm>
            <a:off x="8446406" y="2979621"/>
            <a:ext cx="1934066" cy="287338"/>
          </a:xfrm>
          <a:prstGeom prst="rect">
            <a:avLst/>
          </a:prstGeom>
        </p:spPr>
        <p:txBody>
          <a:bodyPr/>
          <a:lstStyle>
            <a:lvl1pPr marL="0" indent="0">
              <a:buNone/>
              <a:defRPr sz="2000" b="1" i="0">
                <a:solidFill>
                  <a:schemeClr val="bg1"/>
                </a:solidFill>
                <a:latin typeface="Amsi Pro Bold" panose="020B0A06020201010104" pitchFamily="34" charset="77"/>
              </a:defRPr>
            </a:lvl1pPr>
          </a:lstStyle>
          <a:p>
            <a:pPr lvl="0"/>
            <a:r>
              <a:rPr lang="en-US" sz="2000" dirty="0"/>
              <a:t>Heading</a:t>
            </a:r>
            <a:endParaRPr lang="en-US" dirty="0"/>
          </a:p>
        </p:txBody>
      </p:sp>
      <p:sp>
        <p:nvSpPr>
          <p:cNvPr id="20" name="Text Placeholder 15">
            <a:extLst>
              <a:ext uri="{FF2B5EF4-FFF2-40B4-BE49-F238E27FC236}">
                <a16:creationId xmlns:a16="http://schemas.microsoft.com/office/drawing/2014/main" id="{75BD6BD4-BE70-CE45-A280-C239A4B49CFB}"/>
              </a:ext>
            </a:extLst>
          </p:cNvPr>
          <p:cNvSpPr>
            <a:spLocks noGrp="1"/>
          </p:cNvSpPr>
          <p:nvPr>
            <p:ph type="body" sz="quarter" idx="16" hasCustomPrompt="1"/>
          </p:nvPr>
        </p:nvSpPr>
        <p:spPr>
          <a:xfrm>
            <a:off x="8446288" y="3277724"/>
            <a:ext cx="1934165" cy="704620"/>
          </a:xfrm>
          <a:prstGeom prst="rect">
            <a:avLst/>
          </a:prstGeom>
        </p:spPr>
        <p:txBody>
          <a:bodyPr/>
          <a:lstStyle>
            <a:lvl1pPr marL="0" indent="0">
              <a:spcBef>
                <a:spcPts val="400"/>
              </a:spcBef>
              <a:buNone/>
              <a:defRPr sz="1400" b="0" i="1">
                <a:solidFill>
                  <a:schemeClr val="bg1"/>
                </a:solidFill>
                <a:latin typeface="Amsi Pro Italic" panose="020B0A06020201010104" pitchFamily="34" charset="77"/>
              </a:defRPr>
            </a:lvl1pPr>
          </a:lstStyle>
          <a:p>
            <a:pPr lvl="0"/>
            <a:r>
              <a:rPr lang="en-US" sz="1400" dirty="0"/>
              <a:t>Some Copy</a:t>
            </a:r>
          </a:p>
          <a:p>
            <a:pPr lvl="0"/>
            <a:r>
              <a:rPr lang="en-US" sz="1400" dirty="0"/>
              <a:t>More Copy</a:t>
            </a:r>
            <a:endParaRPr lang="en-US" dirty="0"/>
          </a:p>
        </p:txBody>
      </p:sp>
    </p:spTree>
    <p:extLst>
      <p:ext uri="{BB962C8B-B14F-4D97-AF65-F5344CB8AC3E}">
        <p14:creationId xmlns:p14="http://schemas.microsoft.com/office/powerpoint/2010/main" val="2665481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410E7BE-F4C6-3348-81FB-961824960A3B}"/>
              </a:ext>
            </a:extLst>
          </p:cNvPr>
          <p:cNvSpPr>
            <a:spLocks noGrp="1"/>
          </p:cNvSpPr>
          <p:nvPr>
            <p:ph type="pic" idx="1"/>
          </p:nvPr>
        </p:nvSpPr>
        <p:spPr>
          <a:xfrm>
            <a:off x="0" y="2023"/>
            <a:ext cx="5834358" cy="685597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itle 1">
            <a:extLst>
              <a:ext uri="{FF2B5EF4-FFF2-40B4-BE49-F238E27FC236}">
                <a16:creationId xmlns:a16="http://schemas.microsoft.com/office/drawing/2014/main" id="{EE7B238E-59ED-DB47-8B23-8B0FC7489F21}"/>
              </a:ext>
            </a:extLst>
          </p:cNvPr>
          <p:cNvSpPr>
            <a:spLocks noGrp="1"/>
          </p:cNvSpPr>
          <p:nvPr>
            <p:ph type="ctrTitle"/>
          </p:nvPr>
        </p:nvSpPr>
        <p:spPr>
          <a:xfrm>
            <a:off x="6831496" y="2123439"/>
            <a:ext cx="3982720" cy="2149156"/>
          </a:xfrm>
          <a:prstGeom prst="rect">
            <a:avLst/>
          </a:prstGeom>
        </p:spPr>
        <p:txBody>
          <a:bodyPr>
            <a:normAutofit/>
          </a:bodyPr>
          <a:lstStyle>
            <a:lvl1pPr>
              <a:defRPr sz="4800" b="1" i="0">
                <a:solidFill>
                  <a:schemeClr val="bg1"/>
                </a:solidFill>
                <a:latin typeface="Amsi Pro Bold" panose="020B0A06020201010104" pitchFamily="34" charset="77"/>
              </a:defRPr>
            </a:lvl1pPr>
          </a:lstStyle>
          <a:p>
            <a:pPr algn="l"/>
            <a:r>
              <a:rPr lang="en-US" sz="4800" b="1" dirty="0"/>
              <a:t>Slide Title Goes Here</a:t>
            </a:r>
          </a:p>
        </p:txBody>
      </p:sp>
    </p:spTree>
    <p:extLst>
      <p:ext uri="{BB962C8B-B14F-4D97-AF65-F5344CB8AC3E}">
        <p14:creationId xmlns:p14="http://schemas.microsoft.com/office/powerpoint/2010/main" val="1518585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CF8D59-970F-DD4E-9C11-5E9F80F3D03A}"/>
              </a:ext>
            </a:extLst>
          </p:cNvPr>
          <p:cNvSpPr/>
          <p:nvPr userDrawn="1"/>
        </p:nvSpPr>
        <p:spPr>
          <a:xfrm>
            <a:off x="0" y="0"/>
            <a:ext cx="12192000" cy="6858000"/>
          </a:xfrm>
          <a:prstGeom prst="rect">
            <a:avLst/>
          </a:prstGeom>
          <a:solidFill>
            <a:srgbClr val="AB2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B2C29"/>
              </a:solidFill>
            </a:endParaRPr>
          </a:p>
        </p:txBody>
      </p:sp>
      <p:sp>
        <p:nvSpPr>
          <p:cNvPr id="4" name="Title 1">
            <a:extLst>
              <a:ext uri="{FF2B5EF4-FFF2-40B4-BE49-F238E27FC236}">
                <a16:creationId xmlns:a16="http://schemas.microsoft.com/office/drawing/2014/main" id="{984D7336-9D4B-1341-99E8-B92934EE2AB3}"/>
              </a:ext>
            </a:extLst>
          </p:cNvPr>
          <p:cNvSpPr>
            <a:spLocks noGrp="1"/>
          </p:cNvSpPr>
          <p:nvPr>
            <p:ph type="ctrTitle"/>
          </p:nvPr>
        </p:nvSpPr>
        <p:spPr>
          <a:xfrm>
            <a:off x="6831496" y="2123439"/>
            <a:ext cx="3982720" cy="2699414"/>
          </a:xfrm>
          <a:prstGeom prst="rect">
            <a:avLst/>
          </a:prstGeom>
        </p:spPr>
        <p:txBody>
          <a:bodyPr>
            <a:normAutofit/>
          </a:bodyPr>
          <a:lstStyle>
            <a:lvl1pPr>
              <a:defRPr sz="4800" b="1" i="0">
                <a:solidFill>
                  <a:schemeClr val="bg1">
                    <a:lumMod val="95000"/>
                  </a:schemeClr>
                </a:solidFill>
                <a:latin typeface="Amsi Pro Bold" panose="020B0A06020201010104" pitchFamily="34" charset="77"/>
              </a:defRPr>
            </a:lvl1pPr>
          </a:lstStyle>
          <a:p>
            <a:pPr algn="l"/>
            <a:r>
              <a:rPr lang="en-US" sz="4800" b="1" dirty="0"/>
              <a:t>Slide Title Goes Here</a:t>
            </a:r>
          </a:p>
        </p:txBody>
      </p:sp>
      <p:pic>
        <p:nvPicPr>
          <p:cNvPr id="8" name="Picture 8">
            <a:extLst>
              <a:ext uri="{FF2B5EF4-FFF2-40B4-BE49-F238E27FC236}">
                <a16:creationId xmlns:a16="http://schemas.microsoft.com/office/drawing/2014/main" id="{3D0D7F17-05CD-2C40-A714-C82210AD0510}"/>
              </a:ext>
            </a:extLst>
          </p:cNvPr>
          <p:cNvPicPr>
            <a:picLocks noChangeAspect="1"/>
          </p:cNvPicPr>
          <p:nvPr userDrawn="1"/>
        </p:nvPicPr>
        <p:blipFill>
          <a:blip r:embed="rId2"/>
          <a:stretch>
            <a:fillRect/>
          </a:stretch>
        </p:blipFill>
        <p:spPr bwMode="auto">
          <a:xfrm>
            <a:off x="10851090" y="6433304"/>
            <a:ext cx="1134797" cy="26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2">
            <a:extLst>
              <a:ext uri="{FF2B5EF4-FFF2-40B4-BE49-F238E27FC236}">
                <a16:creationId xmlns:a16="http://schemas.microsoft.com/office/drawing/2014/main" id="{B42ED3B9-F62B-2641-BA9F-4191240016E7}"/>
              </a:ext>
            </a:extLst>
          </p:cNvPr>
          <p:cNvSpPr>
            <a:spLocks noGrp="1"/>
          </p:cNvSpPr>
          <p:nvPr>
            <p:ph type="pic" idx="1"/>
          </p:nvPr>
        </p:nvSpPr>
        <p:spPr>
          <a:xfrm>
            <a:off x="2011680" y="1322345"/>
            <a:ext cx="3666309" cy="4043215"/>
          </a:xfrm>
          <a:prstGeom prst="rect">
            <a:avLst/>
          </a:prstGeom>
          <a:noFill/>
          <a:ln w="127000" cap="rnd">
            <a:solidFill>
              <a:schemeClr val="bg2"/>
            </a:solidFill>
          </a:ln>
          <a:effectLst>
            <a:glow rad="63500">
              <a:schemeClr val="bg2">
                <a:alpha val="0"/>
              </a:schemeClr>
            </a:glo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967439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5E2628B2-BD5F-1A43-BA26-654C20C23A71}"/>
              </a:ext>
            </a:extLst>
          </p:cNvPr>
          <p:cNvSpPr>
            <a:spLocks noGrp="1"/>
          </p:cNvSpPr>
          <p:nvPr>
            <p:ph type="pic" idx="1"/>
          </p:nvPr>
        </p:nvSpPr>
        <p:spPr>
          <a:xfrm>
            <a:off x="0" y="3458481"/>
            <a:ext cx="12192000" cy="284117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itle 1">
            <a:extLst>
              <a:ext uri="{FF2B5EF4-FFF2-40B4-BE49-F238E27FC236}">
                <a16:creationId xmlns:a16="http://schemas.microsoft.com/office/drawing/2014/main" id="{324924F8-248F-DA40-B9CC-BCA9762F071F}"/>
              </a:ext>
            </a:extLst>
          </p:cNvPr>
          <p:cNvSpPr>
            <a:spLocks noGrp="1"/>
          </p:cNvSpPr>
          <p:nvPr>
            <p:ph type="ctrTitle"/>
          </p:nvPr>
        </p:nvSpPr>
        <p:spPr>
          <a:xfrm>
            <a:off x="4104640" y="670247"/>
            <a:ext cx="3982720" cy="2477557"/>
          </a:xfrm>
          <a:prstGeom prst="rect">
            <a:avLst/>
          </a:prstGeom>
        </p:spPr>
        <p:txBody>
          <a:bodyPr>
            <a:normAutofit/>
          </a:bodyPr>
          <a:lstStyle>
            <a:lvl1pPr algn="ctr">
              <a:defRPr sz="4800" b="1" i="0">
                <a:solidFill>
                  <a:schemeClr val="bg1">
                    <a:lumMod val="95000"/>
                  </a:schemeClr>
                </a:solidFill>
                <a:latin typeface="Amsi Pro Bold" panose="020B0A06020201010104" pitchFamily="34" charset="77"/>
              </a:defRPr>
            </a:lvl1pPr>
          </a:lstStyle>
          <a:p>
            <a:r>
              <a:rPr lang="en-US" sz="4800" b="1" dirty="0"/>
              <a:t>Slide Title Goes Here</a:t>
            </a:r>
          </a:p>
        </p:txBody>
      </p:sp>
    </p:spTree>
    <p:extLst>
      <p:ext uri="{BB962C8B-B14F-4D97-AF65-F5344CB8AC3E}">
        <p14:creationId xmlns:p14="http://schemas.microsoft.com/office/powerpoint/2010/main" val="346302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0B541AF2-6E6F-BE47-9E15-D21323C6121D}"/>
              </a:ext>
            </a:extLst>
          </p:cNvPr>
          <p:cNvPicPr>
            <a:picLocks noChangeAspect="1"/>
          </p:cNvPicPr>
          <p:nvPr userDrawn="1"/>
        </p:nvPicPr>
        <p:blipFill>
          <a:blip r:embed="rId2"/>
          <a:stretch>
            <a:fillRect/>
          </a:stretch>
        </p:blipFill>
        <p:spPr>
          <a:xfrm>
            <a:off x="4021094" y="2949178"/>
            <a:ext cx="4149812" cy="959644"/>
          </a:xfrm>
          <a:prstGeom prst="rect">
            <a:avLst/>
          </a:prstGeom>
        </p:spPr>
      </p:pic>
      <p:sp>
        <p:nvSpPr>
          <p:cNvPr id="4" name="Rectangle 3">
            <a:extLst>
              <a:ext uri="{FF2B5EF4-FFF2-40B4-BE49-F238E27FC236}">
                <a16:creationId xmlns:a16="http://schemas.microsoft.com/office/drawing/2014/main" id="{0F2640EC-7007-9749-9E16-E22024EA5EFE}"/>
              </a:ext>
            </a:extLst>
          </p:cNvPr>
          <p:cNvSpPr/>
          <p:nvPr userDrawn="1"/>
        </p:nvSpPr>
        <p:spPr>
          <a:xfrm>
            <a:off x="0" y="0"/>
            <a:ext cx="12192000" cy="6858000"/>
          </a:xfrm>
          <a:prstGeom prst="rect">
            <a:avLst/>
          </a:prstGeom>
          <a:solidFill>
            <a:srgbClr val="AB2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B2C29"/>
              </a:solidFill>
            </a:endParaRPr>
          </a:p>
        </p:txBody>
      </p:sp>
      <p:pic>
        <p:nvPicPr>
          <p:cNvPr id="6" name="Picture 8">
            <a:extLst>
              <a:ext uri="{FF2B5EF4-FFF2-40B4-BE49-F238E27FC236}">
                <a16:creationId xmlns:a16="http://schemas.microsoft.com/office/drawing/2014/main" id="{3FD3FCDE-F5C2-8142-893D-06ACB5F0A5D0}"/>
              </a:ext>
            </a:extLst>
          </p:cNvPr>
          <p:cNvPicPr>
            <a:picLocks noChangeAspect="1"/>
          </p:cNvPicPr>
          <p:nvPr userDrawn="1"/>
        </p:nvPicPr>
        <p:blipFill>
          <a:blip r:embed="rId2"/>
          <a:stretch>
            <a:fillRect/>
          </a:stretch>
        </p:blipFill>
        <p:spPr bwMode="auto">
          <a:xfrm>
            <a:off x="4160003" y="2981301"/>
            <a:ext cx="3871994" cy="89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420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81801-7213-6947-8D5C-B6F288743BE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24287E0-3447-DC40-946A-7131DAD23F92}"/>
              </a:ext>
            </a:extLst>
          </p:cNvPr>
          <p:cNvSpPr>
            <a:spLocks noGrp="1"/>
          </p:cNvSpPr>
          <p:nvPr>
            <p:ph idx="1"/>
          </p:nvPr>
        </p:nvSpPr>
        <p:spPr>
          <a:xfrm>
            <a:off x="838200" y="1825625"/>
            <a:ext cx="10515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3899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1BA03E-B982-5A40-9BD6-905E473F9854}"/>
              </a:ext>
            </a:extLst>
          </p:cNvPr>
          <p:cNvSpPr/>
          <p:nvPr userDrawn="1"/>
        </p:nvSpPr>
        <p:spPr>
          <a:xfrm>
            <a:off x="0" y="0"/>
            <a:ext cx="12192000" cy="6858000"/>
          </a:xfrm>
          <a:prstGeom prst="rect">
            <a:avLst/>
          </a:prstGeom>
          <a:solidFill>
            <a:srgbClr val="AB2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B2C29"/>
              </a:solidFill>
            </a:endParaRPr>
          </a:p>
        </p:txBody>
      </p:sp>
      <p:sp>
        <p:nvSpPr>
          <p:cNvPr id="7" name="Text Placeholder 6">
            <a:extLst>
              <a:ext uri="{FF2B5EF4-FFF2-40B4-BE49-F238E27FC236}">
                <a16:creationId xmlns:a16="http://schemas.microsoft.com/office/drawing/2014/main" id="{E07B8E5A-BA0E-DF4B-A025-399327C2F354}"/>
              </a:ext>
            </a:extLst>
          </p:cNvPr>
          <p:cNvSpPr>
            <a:spLocks noGrp="1"/>
          </p:cNvSpPr>
          <p:nvPr>
            <p:ph type="body" sz="quarter" idx="10" hasCustomPrompt="1"/>
          </p:nvPr>
        </p:nvSpPr>
        <p:spPr>
          <a:xfrm>
            <a:off x="3070093" y="3773444"/>
            <a:ext cx="6048331" cy="625475"/>
          </a:xfrm>
          <a:prstGeom prst="rect">
            <a:avLst/>
          </a:prstGeom>
        </p:spPr>
        <p:txBody>
          <a:bodyPr/>
          <a:lstStyle>
            <a:lvl1pPr marL="0" indent="0" algn="ctr">
              <a:buNone/>
              <a:defRPr sz="3900" b="1" i="0">
                <a:solidFill>
                  <a:schemeClr val="bg1"/>
                </a:solidFill>
                <a:latin typeface="Amsi Pro Bold" panose="020B0A06020201010104" pitchFamily="34" charset="77"/>
              </a:defRPr>
            </a:lvl1pPr>
          </a:lstStyle>
          <a:p>
            <a:pPr lvl="0"/>
            <a:r>
              <a:rPr lang="en-US" dirty="0"/>
              <a:t>Branding Committee</a:t>
            </a:r>
          </a:p>
        </p:txBody>
      </p:sp>
    </p:spTree>
    <p:extLst>
      <p:ext uri="{BB962C8B-B14F-4D97-AF65-F5344CB8AC3E}">
        <p14:creationId xmlns:p14="http://schemas.microsoft.com/office/powerpoint/2010/main" val="3935754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410E7BE-F4C6-3348-81FB-961824960A3B}"/>
              </a:ext>
            </a:extLst>
          </p:cNvPr>
          <p:cNvSpPr>
            <a:spLocks noGrp="1"/>
          </p:cNvSpPr>
          <p:nvPr>
            <p:ph type="pic" idx="1"/>
          </p:nvPr>
        </p:nvSpPr>
        <p:spPr>
          <a:xfrm>
            <a:off x="0" y="2023"/>
            <a:ext cx="5834358" cy="685597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Title 1">
            <a:extLst>
              <a:ext uri="{FF2B5EF4-FFF2-40B4-BE49-F238E27FC236}">
                <a16:creationId xmlns:a16="http://schemas.microsoft.com/office/drawing/2014/main" id="{7480DA22-580E-574B-8EE6-0B9F8A43831C}"/>
              </a:ext>
            </a:extLst>
          </p:cNvPr>
          <p:cNvSpPr>
            <a:spLocks noGrp="1"/>
          </p:cNvSpPr>
          <p:nvPr>
            <p:ph type="ctrTitle"/>
          </p:nvPr>
        </p:nvSpPr>
        <p:spPr>
          <a:xfrm>
            <a:off x="6831496" y="2123439"/>
            <a:ext cx="3982720" cy="2213892"/>
          </a:xfrm>
          <a:prstGeom prst="rect">
            <a:avLst/>
          </a:prstGeom>
        </p:spPr>
        <p:txBody>
          <a:bodyPr>
            <a:normAutofit/>
          </a:bodyPr>
          <a:lstStyle>
            <a:lvl1pPr>
              <a:defRPr sz="4800" b="1" i="0">
                <a:solidFill>
                  <a:srgbClr val="AB2C29"/>
                </a:solidFill>
                <a:latin typeface="Amsi Pro Bold" panose="020B0A06020201010104" pitchFamily="34" charset="77"/>
              </a:defRPr>
            </a:lvl1pPr>
          </a:lstStyle>
          <a:p>
            <a:pPr algn="l"/>
            <a:r>
              <a:rPr lang="en-US" sz="4800" b="1" dirty="0">
                <a:solidFill>
                  <a:srgbClr val="AB2C29"/>
                </a:solidFill>
              </a:rPr>
              <a:t>Slide Title Goes Here</a:t>
            </a:r>
          </a:p>
        </p:txBody>
      </p:sp>
    </p:spTree>
    <p:extLst>
      <p:ext uri="{BB962C8B-B14F-4D97-AF65-F5344CB8AC3E}">
        <p14:creationId xmlns:p14="http://schemas.microsoft.com/office/powerpoint/2010/main" val="1492003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64D6A-D20E-3145-906B-668894FAFBEF}"/>
              </a:ext>
            </a:extLst>
          </p:cNvPr>
          <p:cNvSpPr>
            <a:spLocks noGrp="1"/>
          </p:cNvSpPr>
          <p:nvPr>
            <p:ph type="ctrTitle"/>
          </p:nvPr>
        </p:nvSpPr>
        <p:spPr>
          <a:xfrm>
            <a:off x="1524000" y="1122363"/>
            <a:ext cx="9144000" cy="2387600"/>
          </a:xfrm>
          <a:prstGeom prst="rect">
            <a:avLst/>
          </a:prstGeom>
        </p:spPr>
        <p:txBody>
          <a:bodyPr anchor="b"/>
          <a:lstStyle>
            <a:lvl1pPr algn="ctr">
              <a:defRPr sz="6000" b="1" i="0">
                <a:latin typeface="Amsi Pro Bold" panose="020B0A06020201010104" pitchFamily="34" charset="77"/>
              </a:defRPr>
            </a:lvl1pPr>
          </a:lstStyle>
          <a:p>
            <a:r>
              <a:rPr lang="en-US" dirty="0"/>
              <a:t>Click to edit Master title style</a:t>
            </a:r>
          </a:p>
        </p:txBody>
      </p:sp>
      <p:sp>
        <p:nvSpPr>
          <p:cNvPr id="3" name="Subtitle 2">
            <a:extLst>
              <a:ext uri="{FF2B5EF4-FFF2-40B4-BE49-F238E27FC236}">
                <a16:creationId xmlns:a16="http://schemas.microsoft.com/office/drawing/2014/main" id="{4C0E7CF2-2FCC-5B40-8562-6EDE312807E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0" i="0">
                <a:latin typeface="Amsi Pro Regular" panose="020B0A060202010101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93134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6CAD7-C681-7D42-86F4-2D673F365C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859A6F0-74DC-FC4F-ACF3-1BE11E0E77C7}"/>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8411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3F247-0250-4244-A261-C438F166AFF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6647B2-36CD-3048-9C88-F5A051EE2AF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299802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E202D-064A-2B4F-A980-97EB333FC6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F4328E7-2E70-BC46-9DEE-AB62484C7D10}"/>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2F1F26-798B-8C4D-B327-55B9C8F3B502}"/>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2707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62FE-4458-8A4F-857C-7DA037D7B2B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96FD2BD-438E-FE48-8FD9-5E46FCCA4D7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60EA24-F50D-6643-A761-133258614B87}"/>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C76AFE-C679-CB4B-9DC1-11F627D38A2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B350597-9EA4-EA4A-8FA4-9669A08CFB04}"/>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7994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C2FEA-8DBF-B942-B221-3166C89F7C3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22669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9151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CF9DCB8-03AF-1746-91BF-55E5760C4625}"/>
              </a:ext>
            </a:extLst>
          </p:cNvPr>
          <p:cNvSpPr>
            <a:spLocks noGrp="1"/>
          </p:cNvSpPr>
          <p:nvPr>
            <p:ph type="body" sz="quarter" idx="10" hasCustomPrompt="1"/>
          </p:nvPr>
        </p:nvSpPr>
        <p:spPr>
          <a:xfrm>
            <a:off x="587375" y="2346325"/>
            <a:ext cx="4249738" cy="1679335"/>
          </a:xfrm>
          <a:prstGeom prst="rect">
            <a:avLst/>
          </a:prstGeom>
        </p:spPr>
        <p:txBody>
          <a:bodyPr/>
          <a:lstStyle>
            <a:lvl1pPr marL="0" indent="0" algn="r">
              <a:buNone/>
              <a:defRPr sz="4800" b="1" i="0">
                <a:solidFill>
                  <a:schemeClr val="bg1"/>
                </a:solidFill>
                <a:latin typeface="Amsi Pro Bold" panose="020B0A06020201010104" pitchFamily="34" charset="77"/>
              </a:defRPr>
            </a:lvl1pPr>
          </a:lstStyle>
          <a:p>
            <a:pPr lvl="0"/>
            <a:r>
              <a:rPr lang="en-US" sz="4800" b="1" i="0" dirty="0">
                <a:latin typeface="Amsi Pro Bold" panose="020B0A06020201010104" pitchFamily="34" charset="77"/>
              </a:rPr>
              <a:t>Slide Title</a:t>
            </a:r>
          </a:p>
          <a:p>
            <a:pPr lvl="0"/>
            <a:r>
              <a:rPr lang="en-US" sz="4800" b="1" i="0" dirty="0">
                <a:latin typeface="Amsi Pro Bold" panose="020B0A06020201010104" pitchFamily="34" charset="77"/>
              </a:rPr>
              <a:t>Goes Here</a:t>
            </a:r>
            <a:endParaRPr lang="en-US" dirty="0"/>
          </a:p>
        </p:txBody>
      </p:sp>
      <p:sp>
        <p:nvSpPr>
          <p:cNvPr id="6" name="Text Placeholder 11">
            <a:extLst>
              <a:ext uri="{FF2B5EF4-FFF2-40B4-BE49-F238E27FC236}">
                <a16:creationId xmlns:a16="http://schemas.microsoft.com/office/drawing/2014/main" id="{D558A03A-AB46-B748-825A-DDDF6F516B64}"/>
              </a:ext>
            </a:extLst>
          </p:cNvPr>
          <p:cNvSpPr>
            <a:spLocks noGrp="1"/>
          </p:cNvSpPr>
          <p:nvPr>
            <p:ph type="body" sz="quarter" idx="11" hasCustomPrompt="1"/>
          </p:nvPr>
        </p:nvSpPr>
        <p:spPr>
          <a:xfrm>
            <a:off x="5773737" y="1690688"/>
            <a:ext cx="5728149" cy="2841625"/>
          </a:xfrm>
          <a:prstGeom prst="rect">
            <a:avLst/>
          </a:prstGeom>
        </p:spPr>
        <p:txBody>
          <a:bodyPr/>
          <a:lstStyle>
            <a:lvl1pPr>
              <a:defRPr>
                <a:solidFill>
                  <a:schemeClr val="bg1"/>
                </a:solidFill>
              </a:defRPr>
            </a:lvl1pPr>
          </a:lstStyle>
          <a:p>
            <a:pPr lvl="0"/>
            <a:r>
              <a:rPr lang="en-US" dirty="0"/>
              <a:t>Support Copy Goes Here</a:t>
            </a:r>
          </a:p>
          <a:p>
            <a:pPr lvl="0"/>
            <a:r>
              <a:rPr lang="en-US" dirty="0"/>
              <a:t>Support Copy Goes Here</a:t>
            </a:r>
          </a:p>
          <a:p>
            <a:pPr lvl="0"/>
            <a:r>
              <a:rPr lang="en-US" dirty="0"/>
              <a:t>Support Copy Goes Here</a:t>
            </a:r>
          </a:p>
          <a:p>
            <a:pPr lvl="0"/>
            <a:r>
              <a:rPr lang="en-US" dirty="0"/>
              <a:t>Support Copy Goes Here</a:t>
            </a:r>
          </a:p>
          <a:p>
            <a:pPr lvl="0"/>
            <a:r>
              <a:rPr lang="en-US" dirty="0"/>
              <a:t>Support Copy Goes Here</a:t>
            </a:r>
          </a:p>
        </p:txBody>
      </p:sp>
    </p:spTree>
    <p:extLst>
      <p:ext uri="{BB962C8B-B14F-4D97-AF65-F5344CB8AC3E}">
        <p14:creationId xmlns:p14="http://schemas.microsoft.com/office/powerpoint/2010/main" val="137949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CCD8-2D21-F944-BB2D-9834EAD31E3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116C58-C9A7-3844-8E5D-0B16B4AA0ED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51503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DE4FE4D-355E-6046-A9F9-6FF89CAE6092}"/>
              </a:ext>
            </a:extLst>
          </p:cNvPr>
          <p:cNvSpPr>
            <a:spLocks noGrp="1"/>
          </p:cNvSpPr>
          <p:nvPr>
            <p:ph type="ctrTitle"/>
          </p:nvPr>
        </p:nvSpPr>
        <p:spPr>
          <a:xfrm>
            <a:off x="1522454" y="2358610"/>
            <a:ext cx="9144000" cy="3101294"/>
          </a:xfrm>
          <a:prstGeom prst="rect">
            <a:avLst/>
          </a:prstGeom>
        </p:spPr>
        <p:txBody>
          <a:bodyPr>
            <a:normAutofit fontScale="90000"/>
          </a:bodyPr>
          <a:lstStyle>
            <a:lvl1pPr algn="ctr">
              <a:defRPr sz="6000"/>
            </a:lvl1pPr>
          </a:lstStyle>
          <a:p>
            <a:r>
              <a:rPr lang="en-US" dirty="0">
                <a:solidFill>
                  <a:schemeClr val="bg1"/>
                </a:solidFill>
              </a:rPr>
              <a:t>Quote something very important right here…</a:t>
            </a:r>
            <a:br>
              <a:rPr lang="en-US" dirty="0">
                <a:solidFill>
                  <a:schemeClr val="bg1"/>
                </a:solidFill>
              </a:rPr>
            </a:br>
            <a:r>
              <a:rPr lang="en-US" sz="4400" b="1" dirty="0">
                <a:solidFill>
                  <a:srgbClr val="35C1CC"/>
                </a:solidFill>
              </a:rPr>
              <a:t>– Agent Ted</a:t>
            </a:r>
            <a:br>
              <a:rPr lang="en-US" dirty="0">
                <a:solidFill>
                  <a:schemeClr val="bg1"/>
                </a:solidFill>
              </a:rPr>
            </a:br>
            <a:endParaRPr lang="en-US" dirty="0">
              <a:solidFill>
                <a:schemeClr val="bg1"/>
              </a:solidFill>
            </a:endParaRPr>
          </a:p>
        </p:txBody>
      </p:sp>
      <p:cxnSp>
        <p:nvCxnSpPr>
          <p:cNvPr id="5" name="Straight Connector 4">
            <a:extLst>
              <a:ext uri="{FF2B5EF4-FFF2-40B4-BE49-F238E27FC236}">
                <a16:creationId xmlns:a16="http://schemas.microsoft.com/office/drawing/2014/main" id="{FFC0126D-FF28-0346-90E8-02572AE42474}"/>
              </a:ext>
            </a:extLst>
          </p:cNvPr>
          <p:cNvCxnSpPr>
            <a:cxnSpLocks/>
          </p:cNvCxnSpPr>
          <p:nvPr userDrawn="1"/>
        </p:nvCxnSpPr>
        <p:spPr>
          <a:xfrm>
            <a:off x="2753139" y="1982029"/>
            <a:ext cx="2796430" cy="0"/>
          </a:xfrm>
          <a:prstGeom prst="line">
            <a:avLst/>
          </a:prstGeom>
          <a:ln w="19050" cap="rnd">
            <a:prstDash val="sysDot"/>
            <a:round/>
          </a:ln>
        </p:spPr>
        <p:style>
          <a:lnRef idx="2">
            <a:schemeClr val="accent3"/>
          </a:lnRef>
          <a:fillRef idx="0">
            <a:schemeClr val="accent3"/>
          </a:fillRef>
          <a:effectRef idx="1">
            <a:schemeClr val="accent3"/>
          </a:effectRef>
          <a:fontRef idx="minor">
            <a:schemeClr val="tx1"/>
          </a:fontRef>
        </p:style>
      </p:cxnSp>
      <p:cxnSp>
        <p:nvCxnSpPr>
          <p:cNvPr id="6" name="Straight Connector 5">
            <a:extLst>
              <a:ext uri="{FF2B5EF4-FFF2-40B4-BE49-F238E27FC236}">
                <a16:creationId xmlns:a16="http://schemas.microsoft.com/office/drawing/2014/main" id="{1753B036-8E18-C447-B639-0B1CDA5B4B7B}"/>
              </a:ext>
            </a:extLst>
          </p:cNvPr>
          <p:cNvCxnSpPr>
            <a:cxnSpLocks/>
          </p:cNvCxnSpPr>
          <p:nvPr userDrawn="1"/>
        </p:nvCxnSpPr>
        <p:spPr>
          <a:xfrm>
            <a:off x="6639339" y="1982029"/>
            <a:ext cx="2796430" cy="0"/>
          </a:xfrm>
          <a:prstGeom prst="line">
            <a:avLst/>
          </a:prstGeom>
          <a:ln w="19050" cap="rnd">
            <a:prstDash val="sysDot"/>
            <a:round/>
          </a:ln>
        </p:spPr>
        <p:style>
          <a:lnRef idx="2">
            <a:schemeClr val="accent3"/>
          </a:lnRef>
          <a:fillRef idx="0">
            <a:schemeClr val="accent3"/>
          </a:fillRef>
          <a:effectRef idx="1">
            <a:schemeClr val="accent3"/>
          </a:effectRef>
          <a:fontRef idx="minor">
            <a:schemeClr val="tx1"/>
          </a:fontRef>
        </p:style>
      </p:cxnSp>
      <p:cxnSp>
        <p:nvCxnSpPr>
          <p:cNvPr id="7" name="Straight Connector 6">
            <a:extLst>
              <a:ext uri="{FF2B5EF4-FFF2-40B4-BE49-F238E27FC236}">
                <a16:creationId xmlns:a16="http://schemas.microsoft.com/office/drawing/2014/main" id="{861A378F-B881-C44C-A97F-6B4F819F8612}"/>
              </a:ext>
            </a:extLst>
          </p:cNvPr>
          <p:cNvCxnSpPr>
            <a:cxnSpLocks/>
          </p:cNvCxnSpPr>
          <p:nvPr userDrawn="1"/>
        </p:nvCxnSpPr>
        <p:spPr>
          <a:xfrm>
            <a:off x="2753139" y="4973708"/>
            <a:ext cx="6682630" cy="0"/>
          </a:xfrm>
          <a:prstGeom prst="line">
            <a:avLst/>
          </a:prstGeom>
          <a:ln w="19050" cap="rnd">
            <a:prstDash val="sysDot"/>
            <a:round/>
          </a:ln>
        </p:spPr>
        <p:style>
          <a:lnRef idx="2">
            <a:schemeClr val="accent3"/>
          </a:lnRef>
          <a:fillRef idx="0">
            <a:schemeClr val="accent3"/>
          </a:fillRef>
          <a:effectRef idx="1">
            <a:schemeClr val="accent3"/>
          </a:effectRef>
          <a:fontRef idx="minor">
            <a:schemeClr val="tx1"/>
          </a:fontRef>
        </p:style>
      </p:cxnSp>
      <p:pic>
        <p:nvPicPr>
          <p:cNvPr id="8" name="Picture 7">
            <a:extLst>
              <a:ext uri="{FF2B5EF4-FFF2-40B4-BE49-F238E27FC236}">
                <a16:creationId xmlns:a16="http://schemas.microsoft.com/office/drawing/2014/main" id="{362AFE68-AD90-FC47-8D32-9E20C3E684E8}"/>
              </a:ext>
            </a:extLst>
          </p:cNvPr>
          <p:cNvPicPr>
            <a:picLocks noChangeAspect="1"/>
          </p:cNvPicPr>
          <p:nvPr userDrawn="1"/>
        </p:nvPicPr>
        <p:blipFill>
          <a:blip r:embed="rId2"/>
          <a:stretch>
            <a:fillRect/>
          </a:stretch>
        </p:blipFill>
        <p:spPr>
          <a:xfrm>
            <a:off x="5691249" y="1664076"/>
            <a:ext cx="806410" cy="599259"/>
          </a:xfrm>
          <a:prstGeom prst="rect">
            <a:avLst/>
          </a:prstGeom>
        </p:spPr>
      </p:pic>
    </p:spTree>
    <p:extLst>
      <p:ext uri="{BB962C8B-B14F-4D97-AF65-F5344CB8AC3E}">
        <p14:creationId xmlns:p14="http://schemas.microsoft.com/office/powerpoint/2010/main" val="2221721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9D5CE-4520-9F4A-82DE-936B4B26EC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FF2D8C-0D47-2343-B517-C714F15E498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703443-2DD4-284D-B401-2F6F155741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02380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B02DF-C0B7-4340-B468-665E2EAFA0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BE3EAB13-E225-6C44-891D-A5E6141D588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9BFD8A-1452-AC48-B38C-2E0364E4980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242412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8C0A6-A88C-8B46-8E7B-A27F8C1AECB8}"/>
              </a:ext>
            </a:extLst>
          </p:cNvPr>
          <p:cNvSpPr>
            <a:spLocks noGrp="1"/>
          </p:cNvSpPr>
          <p:nvPr>
            <p:ph type="pic" sz="quarter" idx="10"/>
          </p:nvPr>
        </p:nvSpPr>
        <p:spPr>
          <a:xfrm>
            <a:off x="0" y="3394075"/>
            <a:ext cx="12192000" cy="3463925"/>
          </a:xfrm>
          <a:prstGeom prst="rect">
            <a:avLst/>
          </a:prstGeom>
        </p:spPr>
        <p:txBody>
          <a:bodyPr/>
          <a:lstStyle/>
          <a:p>
            <a:endParaRPr lang="en-US"/>
          </a:p>
        </p:txBody>
      </p:sp>
    </p:spTree>
    <p:extLst>
      <p:ext uri="{BB962C8B-B14F-4D97-AF65-F5344CB8AC3E}">
        <p14:creationId xmlns:p14="http://schemas.microsoft.com/office/powerpoint/2010/main" val="36910350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E369DE3F-BF0C-BC4C-9F0F-E20078087A87}"/>
              </a:ext>
            </a:extLst>
          </p:cNvPr>
          <p:cNvSpPr>
            <a:spLocks noGrp="1"/>
          </p:cNvSpPr>
          <p:nvPr>
            <p:ph type="pic" idx="1"/>
          </p:nvPr>
        </p:nvSpPr>
        <p:spPr>
          <a:xfrm>
            <a:off x="1381578" y="2340428"/>
            <a:ext cx="1927679" cy="1926833"/>
          </a:xfrm>
          <a:prstGeom prst="rect">
            <a:avLst/>
          </a:prstGeom>
          <a:ln w="76200" cap="rnd">
            <a:solidFill>
              <a:schemeClr val="bg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0" name="Picture Placeholder 2">
            <a:extLst>
              <a:ext uri="{FF2B5EF4-FFF2-40B4-BE49-F238E27FC236}">
                <a16:creationId xmlns:a16="http://schemas.microsoft.com/office/drawing/2014/main" id="{D95C85D5-1029-C14E-8024-7D8BCF87A2D7}"/>
              </a:ext>
            </a:extLst>
          </p:cNvPr>
          <p:cNvSpPr>
            <a:spLocks noGrp="1"/>
          </p:cNvSpPr>
          <p:nvPr>
            <p:ph type="pic" idx="13"/>
          </p:nvPr>
        </p:nvSpPr>
        <p:spPr>
          <a:xfrm>
            <a:off x="3883421" y="2340427"/>
            <a:ext cx="1927679" cy="1926833"/>
          </a:xfrm>
          <a:prstGeom prst="rect">
            <a:avLst/>
          </a:prstGeom>
          <a:ln w="76200" cap="rnd">
            <a:solidFill>
              <a:schemeClr val="bg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1" name="Picture Placeholder 2">
            <a:extLst>
              <a:ext uri="{FF2B5EF4-FFF2-40B4-BE49-F238E27FC236}">
                <a16:creationId xmlns:a16="http://schemas.microsoft.com/office/drawing/2014/main" id="{A962C675-D4BB-0749-9CA6-A0F101C92C3E}"/>
              </a:ext>
            </a:extLst>
          </p:cNvPr>
          <p:cNvSpPr>
            <a:spLocks noGrp="1"/>
          </p:cNvSpPr>
          <p:nvPr>
            <p:ph type="pic" idx="14"/>
          </p:nvPr>
        </p:nvSpPr>
        <p:spPr>
          <a:xfrm>
            <a:off x="6385260" y="2340427"/>
            <a:ext cx="1927679" cy="1926833"/>
          </a:xfrm>
          <a:prstGeom prst="rect">
            <a:avLst/>
          </a:prstGeom>
          <a:ln w="76200" cap="rnd">
            <a:solidFill>
              <a:schemeClr val="bg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2" name="Picture Placeholder 2">
            <a:extLst>
              <a:ext uri="{FF2B5EF4-FFF2-40B4-BE49-F238E27FC236}">
                <a16:creationId xmlns:a16="http://schemas.microsoft.com/office/drawing/2014/main" id="{5158FA95-A0F7-A644-AC87-7B5816EEE682}"/>
              </a:ext>
            </a:extLst>
          </p:cNvPr>
          <p:cNvSpPr>
            <a:spLocks noGrp="1"/>
          </p:cNvSpPr>
          <p:nvPr>
            <p:ph type="pic" idx="15"/>
          </p:nvPr>
        </p:nvSpPr>
        <p:spPr>
          <a:xfrm>
            <a:off x="8887099" y="2340426"/>
            <a:ext cx="1927679" cy="1926833"/>
          </a:xfrm>
          <a:prstGeom prst="rect">
            <a:avLst/>
          </a:prstGeom>
          <a:ln w="76200" cap="rnd">
            <a:solidFill>
              <a:schemeClr val="bg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0" name="Text Placeholder 3">
            <a:extLst>
              <a:ext uri="{FF2B5EF4-FFF2-40B4-BE49-F238E27FC236}">
                <a16:creationId xmlns:a16="http://schemas.microsoft.com/office/drawing/2014/main" id="{B7BB16AA-61C8-1D41-9264-1FF3CA659973}"/>
              </a:ext>
            </a:extLst>
          </p:cNvPr>
          <p:cNvSpPr>
            <a:spLocks noGrp="1"/>
          </p:cNvSpPr>
          <p:nvPr>
            <p:ph type="body" sz="half" idx="16" hasCustomPrompt="1"/>
          </p:nvPr>
        </p:nvSpPr>
        <p:spPr>
          <a:xfrm>
            <a:off x="1462874" y="5029239"/>
            <a:ext cx="1846383" cy="898216"/>
          </a:xfrm>
          <a:prstGeom prst="rect">
            <a:avLst/>
          </a:prstGeom>
        </p:spPr>
        <p:txBody>
          <a:bodyPr>
            <a:normAutofit/>
          </a:bodyPr>
          <a:lstStyle>
            <a:lvl1pPr marL="0" indent="0">
              <a:lnSpc>
                <a:spcPct val="100000"/>
              </a:lnSpc>
              <a:spcBef>
                <a:spcPts val="0"/>
              </a:spcBef>
              <a:buNone/>
              <a:defRPr sz="1400" b="0" i="1">
                <a:solidFill>
                  <a:schemeClr val="bg1"/>
                </a:solidFill>
                <a:latin typeface="Amsi Pro Italic" panose="020B0A060202010101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a:t>
            </a:r>
          </a:p>
          <a:p>
            <a:pPr lvl="0"/>
            <a:r>
              <a:rPr lang="en-US" dirty="0"/>
              <a:t>Department</a:t>
            </a:r>
          </a:p>
        </p:txBody>
      </p:sp>
      <p:sp>
        <p:nvSpPr>
          <p:cNvPr id="29" name="Text Placeholder 3">
            <a:extLst>
              <a:ext uri="{FF2B5EF4-FFF2-40B4-BE49-F238E27FC236}">
                <a16:creationId xmlns:a16="http://schemas.microsoft.com/office/drawing/2014/main" id="{B6E61F8F-0720-1047-BDE0-DF605E309E71}"/>
              </a:ext>
            </a:extLst>
          </p:cNvPr>
          <p:cNvSpPr>
            <a:spLocks noGrp="1"/>
          </p:cNvSpPr>
          <p:nvPr>
            <p:ph type="body" sz="half" idx="2" hasCustomPrompt="1"/>
          </p:nvPr>
        </p:nvSpPr>
        <p:spPr>
          <a:xfrm>
            <a:off x="1462874" y="4634388"/>
            <a:ext cx="1846383" cy="366490"/>
          </a:xfrm>
          <a:prstGeom prst="rect">
            <a:avLst/>
          </a:prstGeom>
        </p:spPr>
        <p:txBody>
          <a:bodyPr>
            <a:normAutofit/>
          </a:bodyPr>
          <a:lstStyle>
            <a:lvl1pPr marL="0" indent="0">
              <a:lnSpc>
                <a:spcPct val="100000"/>
              </a:lnSpc>
              <a:spcBef>
                <a:spcPts val="0"/>
              </a:spcBef>
              <a:buNone/>
              <a:defRPr sz="2000" b="1" i="0">
                <a:solidFill>
                  <a:srgbClr val="35C1CC"/>
                </a:solidFill>
                <a:latin typeface="Amsi Pro Bold" panose="020B0A060202010101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Here</a:t>
            </a:r>
          </a:p>
        </p:txBody>
      </p:sp>
      <p:sp>
        <p:nvSpPr>
          <p:cNvPr id="40" name="Text Placeholder 3">
            <a:extLst>
              <a:ext uri="{FF2B5EF4-FFF2-40B4-BE49-F238E27FC236}">
                <a16:creationId xmlns:a16="http://schemas.microsoft.com/office/drawing/2014/main" id="{FDC7CD8F-F491-534E-A58E-E34F2C39FB27}"/>
              </a:ext>
            </a:extLst>
          </p:cNvPr>
          <p:cNvSpPr>
            <a:spLocks noGrp="1"/>
          </p:cNvSpPr>
          <p:nvPr>
            <p:ph type="body" sz="half" idx="17" hasCustomPrompt="1"/>
          </p:nvPr>
        </p:nvSpPr>
        <p:spPr>
          <a:xfrm>
            <a:off x="3956249" y="5029239"/>
            <a:ext cx="1846383" cy="898216"/>
          </a:xfrm>
          <a:prstGeom prst="rect">
            <a:avLst/>
          </a:prstGeom>
        </p:spPr>
        <p:txBody>
          <a:bodyPr>
            <a:normAutofit/>
          </a:bodyPr>
          <a:lstStyle>
            <a:lvl1pPr marL="0" indent="0">
              <a:lnSpc>
                <a:spcPct val="100000"/>
              </a:lnSpc>
              <a:spcBef>
                <a:spcPts val="0"/>
              </a:spcBef>
              <a:buNone/>
              <a:defRPr sz="1400" b="0" i="1">
                <a:solidFill>
                  <a:schemeClr val="bg1"/>
                </a:solidFill>
                <a:latin typeface="Amsi Pro Italic" panose="020B0A060202010101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a:t>
            </a:r>
          </a:p>
          <a:p>
            <a:pPr lvl="0"/>
            <a:r>
              <a:rPr lang="en-US" dirty="0"/>
              <a:t>Department</a:t>
            </a:r>
          </a:p>
        </p:txBody>
      </p:sp>
      <p:sp>
        <p:nvSpPr>
          <p:cNvPr id="41" name="Text Placeholder 3">
            <a:extLst>
              <a:ext uri="{FF2B5EF4-FFF2-40B4-BE49-F238E27FC236}">
                <a16:creationId xmlns:a16="http://schemas.microsoft.com/office/drawing/2014/main" id="{31859CB2-1E26-8140-AB2E-42D830AC5F45}"/>
              </a:ext>
            </a:extLst>
          </p:cNvPr>
          <p:cNvSpPr>
            <a:spLocks noGrp="1"/>
          </p:cNvSpPr>
          <p:nvPr>
            <p:ph type="body" sz="half" idx="18" hasCustomPrompt="1"/>
          </p:nvPr>
        </p:nvSpPr>
        <p:spPr>
          <a:xfrm>
            <a:off x="3956249" y="4634388"/>
            <a:ext cx="1846383" cy="366490"/>
          </a:xfrm>
          <a:prstGeom prst="rect">
            <a:avLst/>
          </a:prstGeom>
        </p:spPr>
        <p:txBody>
          <a:bodyPr>
            <a:normAutofit/>
          </a:bodyPr>
          <a:lstStyle>
            <a:lvl1pPr marL="0" indent="0">
              <a:lnSpc>
                <a:spcPct val="100000"/>
              </a:lnSpc>
              <a:spcBef>
                <a:spcPts val="0"/>
              </a:spcBef>
              <a:buNone/>
              <a:defRPr sz="2000" b="1" i="0">
                <a:solidFill>
                  <a:srgbClr val="35C1CC"/>
                </a:solidFill>
                <a:latin typeface="Amsi Pro Bold" panose="020B0A060202010101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Here</a:t>
            </a:r>
          </a:p>
        </p:txBody>
      </p:sp>
      <p:sp>
        <p:nvSpPr>
          <p:cNvPr id="42" name="Text Placeholder 3">
            <a:extLst>
              <a:ext uri="{FF2B5EF4-FFF2-40B4-BE49-F238E27FC236}">
                <a16:creationId xmlns:a16="http://schemas.microsoft.com/office/drawing/2014/main" id="{BDE336C2-34CE-0C4A-B738-01335937EB34}"/>
              </a:ext>
            </a:extLst>
          </p:cNvPr>
          <p:cNvSpPr>
            <a:spLocks noGrp="1"/>
          </p:cNvSpPr>
          <p:nvPr>
            <p:ph type="body" sz="half" idx="19" hasCustomPrompt="1"/>
          </p:nvPr>
        </p:nvSpPr>
        <p:spPr>
          <a:xfrm>
            <a:off x="6474272" y="5029239"/>
            <a:ext cx="1846383" cy="898216"/>
          </a:xfrm>
          <a:prstGeom prst="rect">
            <a:avLst/>
          </a:prstGeom>
        </p:spPr>
        <p:txBody>
          <a:bodyPr>
            <a:normAutofit/>
          </a:bodyPr>
          <a:lstStyle>
            <a:lvl1pPr marL="0" indent="0">
              <a:lnSpc>
                <a:spcPct val="100000"/>
              </a:lnSpc>
              <a:spcBef>
                <a:spcPts val="0"/>
              </a:spcBef>
              <a:buNone/>
              <a:defRPr sz="1400" b="0" i="1">
                <a:solidFill>
                  <a:schemeClr val="bg1"/>
                </a:solidFill>
                <a:latin typeface="Amsi Pro Italic" panose="020B0A060202010101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a:t>
            </a:r>
          </a:p>
          <a:p>
            <a:pPr lvl="0"/>
            <a:r>
              <a:rPr lang="en-US" dirty="0"/>
              <a:t>Department</a:t>
            </a:r>
          </a:p>
        </p:txBody>
      </p:sp>
      <p:sp>
        <p:nvSpPr>
          <p:cNvPr id="43" name="Text Placeholder 3">
            <a:extLst>
              <a:ext uri="{FF2B5EF4-FFF2-40B4-BE49-F238E27FC236}">
                <a16:creationId xmlns:a16="http://schemas.microsoft.com/office/drawing/2014/main" id="{06A0304A-3C63-DF4C-93B7-C0BE55522DF3}"/>
              </a:ext>
            </a:extLst>
          </p:cNvPr>
          <p:cNvSpPr>
            <a:spLocks noGrp="1"/>
          </p:cNvSpPr>
          <p:nvPr>
            <p:ph type="body" sz="half" idx="20" hasCustomPrompt="1"/>
          </p:nvPr>
        </p:nvSpPr>
        <p:spPr>
          <a:xfrm>
            <a:off x="6474272" y="4634388"/>
            <a:ext cx="1846383" cy="366490"/>
          </a:xfrm>
          <a:prstGeom prst="rect">
            <a:avLst/>
          </a:prstGeom>
        </p:spPr>
        <p:txBody>
          <a:bodyPr>
            <a:normAutofit/>
          </a:bodyPr>
          <a:lstStyle>
            <a:lvl1pPr marL="0" indent="0">
              <a:lnSpc>
                <a:spcPct val="100000"/>
              </a:lnSpc>
              <a:spcBef>
                <a:spcPts val="0"/>
              </a:spcBef>
              <a:buNone/>
              <a:defRPr sz="2000" b="1" i="0">
                <a:solidFill>
                  <a:srgbClr val="35C1CC"/>
                </a:solidFill>
                <a:latin typeface="Amsi Pro Bold" panose="020B0A060202010101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Here</a:t>
            </a:r>
          </a:p>
        </p:txBody>
      </p:sp>
      <p:sp>
        <p:nvSpPr>
          <p:cNvPr id="44" name="Text Placeholder 3">
            <a:extLst>
              <a:ext uri="{FF2B5EF4-FFF2-40B4-BE49-F238E27FC236}">
                <a16:creationId xmlns:a16="http://schemas.microsoft.com/office/drawing/2014/main" id="{1CBFB536-07BA-3F44-B43B-8400BF8D4579}"/>
              </a:ext>
            </a:extLst>
          </p:cNvPr>
          <p:cNvSpPr>
            <a:spLocks noGrp="1"/>
          </p:cNvSpPr>
          <p:nvPr>
            <p:ph type="body" sz="half" idx="21" hasCustomPrompt="1"/>
          </p:nvPr>
        </p:nvSpPr>
        <p:spPr>
          <a:xfrm>
            <a:off x="8968019" y="5029239"/>
            <a:ext cx="1846383" cy="898216"/>
          </a:xfrm>
          <a:prstGeom prst="rect">
            <a:avLst/>
          </a:prstGeom>
        </p:spPr>
        <p:txBody>
          <a:bodyPr>
            <a:normAutofit/>
          </a:bodyPr>
          <a:lstStyle>
            <a:lvl1pPr marL="0" indent="0">
              <a:lnSpc>
                <a:spcPct val="100000"/>
              </a:lnSpc>
              <a:spcBef>
                <a:spcPts val="0"/>
              </a:spcBef>
              <a:buNone/>
              <a:defRPr sz="1400" b="0" i="1">
                <a:solidFill>
                  <a:schemeClr val="bg1"/>
                </a:solidFill>
                <a:latin typeface="Amsi Pro Italic" panose="020B0A060202010101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a:t>
            </a:r>
          </a:p>
          <a:p>
            <a:pPr lvl="0"/>
            <a:r>
              <a:rPr lang="en-US" dirty="0"/>
              <a:t>Department</a:t>
            </a:r>
          </a:p>
        </p:txBody>
      </p:sp>
      <p:sp>
        <p:nvSpPr>
          <p:cNvPr id="45" name="Text Placeholder 3">
            <a:extLst>
              <a:ext uri="{FF2B5EF4-FFF2-40B4-BE49-F238E27FC236}">
                <a16:creationId xmlns:a16="http://schemas.microsoft.com/office/drawing/2014/main" id="{1A24A10A-5552-F740-9F16-3FBDC8AEAAD6}"/>
              </a:ext>
            </a:extLst>
          </p:cNvPr>
          <p:cNvSpPr>
            <a:spLocks noGrp="1"/>
          </p:cNvSpPr>
          <p:nvPr>
            <p:ph type="body" sz="half" idx="22" hasCustomPrompt="1"/>
          </p:nvPr>
        </p:nvSpPr>
        <p:spPr>
          <a:xfrm>
            <a:off x="8968019" y="4634388"/>
            <a:ext cx="1846383" cy="366490"/>
          </a:xfrm>
          <a:prstGeom prst="rect">
            <a:avLst/>
          </a:prstGeom>
        </p:spPr>
        <p:txBody>
          <a:bodyPr>
            <a:normAutofit/>
          </a:bodyPr>
          <a:lstStyle>
            <a:lvl1pPr marL="0" indent="0">
              <a:lnSpc>
                <a:spcPct val="100000"/>
              </a:lnSpc>
              <a:spcBef>
                <a:spcPts val="0"/>
              </a:spcBef>
              <a:buNone/>
              <a:defRPr sz="2000" b="1" i="0">
                <a:solidFill>
                  <a:srgbClr val="35C1CC"/>
                </a:solidFill>
                <a:latin typeface="Amsi Pro Bold" panose="020B0A060202010101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Here</a:t>
            </a:r>
          </a:p>
        </p:txBody>
      </p:sp>
      <p:sp>
        <p:nvSpPr>
          <p:cNvPr id="46" name="Title 1">
            <a:extLst>
              <a:ext uri="{FF2B5EF4-FFF2-40B4-BE49-F238E27FC236}">
                <a16:creationId xmlns:a16="http://schemas.microsoft.com/office/drawing/2014/main" id="{728BC58A-9CC8-B547-B2CB-4532B92A1B6E}"/>
              </a:ext>
            </a:extLst>
          </p:cNvPr>
          <p:cNvSpPr>
            <a:spLocks noGrp="1"/>
          </p:cNvSpPr>
          <p:nvPr>
            <p:ph type="title" hasCustomPrompt="1"/>
          </p:nvPr>
        </p:nvSpPr>
        <p:spPr>
          <a:xfrm>
            <a:off x="1801152" y="915664"/>
            <a:ext cx="8370537" cy="1325563"/>
          </a:xfrm>
          <a:prstGeom prst="rect">
            <a:avLst/>
          </a:prstGeom>
        </p:spPr>
        <p:txBody>
          <a:bodyPr>
            <a:normAutofit/>
          </a:bodyPr>
          <a:lstStyle>
            <a:lvl1pPr algn="ctr">
              <a:defRPr sz="4800" b="1" i="0">
                <a:solidFill>
                  <a:srgbClr val="35C1CC"/>
                </a:solidFill>
                <a:latin typeface="Amsi Pro Bold" panose="020B0A06020201010104" pitchFamily="34" charset="77"/>
              </a:defRPr>
            </a:lvl1pPr>
          </a:lstStyle>
          <a:p>
            <a:r>
              <a:rPr lang="en-US" dirty="0"/>
              <a:t>Slide Title Here</a:t>
            </a:r>
          </a:p>
        </p:txBody>
      </p:sp>
    </p:spTree>
    <p:extLst>
      <p:ext uri="{BB962C8B-B14F-4D97-AF65-F5344CB8AC3E}">
        <p14:creationId xmlns:p14="http://schemas.microsoft.com/office/powerpoint/2010/main" val="5705291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7524C136-0884-054E-81CF-3E06C649DA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5" name="Text Placeholder 2">
            <a:extLst>
              <a:ext uri="{FF2B5EF4-FFF2-40B4-BE49-F238E27FC236}">
                <a16:creationId xmlns:a16="http://schemas.microsoft.com/office/drawing/2014/main" id="{7D3C8929-2341-3646-888B-B545185A4DF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907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C41FF-1F52-A042-A138-79BCB142CF2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316DE51-DD69-A844-8D1D-178C493517B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23C0B2-147C-DB49-80B3-BBC340E57F65}"/>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7979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D823-4749-AF4B-889B-4D19665220D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AC9F09D-4AA1-6540-9860-7D67FC0460A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6190473-58B9-FB4D-AF1C-7388A5027D2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DBE368-40A1-AE4F-A943-A6995B1B6EE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9A1BF65-CAA9-624F-9EBD-8B9C9ADA281E}"/>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442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C7678A3E-6D07-5246-BF4A-E16FE39707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2">
            <a:extLst>
              <a:ext uri="{FF2B5EF4-FFF2-40B4-BE49-F238E27FC236}">
                <a16:creationId xmlns:a16="http://schemas.microsoft.com/office/drawing/2014/main" id="{B1363FFA-9D06-2944-A617-8F98294F9522}"/>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1164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83042-3AF9-6E45-AD25-7919EE0C0E6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DD1EDE-6B14-0B4F-A059-CD9BB27F0B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971E0-1A4C-3A4E-9674-5EFED22D7BF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43882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ACB6E-0E19-0640-B0CA-02D666EF03A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10E7BE-F4C6-3348-81FB-961824960A3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165D4B-8476-6940-BE3E-A3A97D7AA0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255270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88FD5C-2533-9949-9937-4B97218F070B}"/>
              </a:ext>
            </a:extLst>
          </p:cNvPr>
          <p:cNvSpPr txBox="1"/>
          <p:nvPr userDrawn="1"/>
        </p:nvSpPr>
        <p:spPr>
          <a:xfrm>
            <a:off x="11162923" y="6572816"/>
            <a:ext cx="0" cy="0"/>
          </a:xfrm>
          <a:prstGeom prst="rect">
            <a:avLst/>
          </a:prstGeom>
        </p:spPr>
        <p:txBody>
          <a:bodyPr wrap="none" rtlCol="0">
            <a:normAutofit fontScale="25000" lnSpcReduction="20000"/>
          </a:bodyPr>
          <a:lstStyle/>
          <a:p>
            <a:pPr algn="r"/>
            <a:endParaRPr lang="en-US" sz="4800" b="1" dirty="0">
              <a:solidFill>
                <a:srgbClr val="AB2C29"/>
              </a:solidFill>
            </a:endParaRPr>
          </a:p>
        </p:txBody>
      </p:sp>
    </p:spTree>
    <p:extLst>
      <p:ext uri="{BB962C8B-B14F-4D97-AF65-F5344CB8AC3E}">
        <p14:creationId xmlns:p14="http://schemas.microsoft.com/office/powerpoint/2010/main" val="1792104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21.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image" Target="../media/image2.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4.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BFA26C-88CE-804E-A4B7-19AFCA1959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6583B717-322C-CF49-A4B7-7FAA862E0D1B}"/>
              </a:ext>
            </a:extLst>
          </p:cNvPr>
          <p:cNvSpPr/>
          <p:nvPr userDrawn="1"/>
        </p:nvSpPr>
        <p:spPr>
          <a:xfrm>
            <a:off x="-71120" y="6311900"/>
            <a:ext cx="12263120" cy="546100"/>
          </a:xfrm>
          <a:prstGeom prst="rect">
            <a:avLst/>
          </a:prstGeom>
          <a:solidFill>
            <a:srgbClr val="AB2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a:extLst>
              <a:ext uri="{FF2B5EF4-FFF2-40B4-BE49-F238E27FC236}">
                <a16:creationId xmlns:a16="http://schemas.microsoft.com/office/drawing/2014/main" id="{E889C52E-E9C1-184D-8207-CE04ABDCB190}"/>
              </a:ext>
            </a:extLst>
          </p:cNvPr>
          <p:cNvPicPr>
            <a:picLocks noChangeAspect="1"/>
          </p:cNvPicPr>
          <p:nvPr userDrawn="1"/>
        </p:nvPicPr>
        <p:blipFill>
          <a:blip r:embed="rId18"/>
          <a:stretch>
            <a:fillRect/>
          </a:stretch>
        </p:blipFill>
        <p:spPr bwMode="auto">
          <a:xfrm>
            <a:off x="10850768" y="6433304"/>
            <a:ext cx="1134797" cy="26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273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718" r:id="rId9"/>
    <p:sldLayoutId id="2147483716" r:id="rId10"/>
    <p:sldLayoutId id="2147483713" r:id="rId11"/>
    <p:sldLayoutId id="2147483712" r:id="rId12"/>
    <p:sldLayoutId id="2147483711" r:id="rId13"/>
    <p:sldLayoutId id="2147483710" r:id="rId14"/>
    <p:sldLayoutId id="2147483709" r:id="rId15"/>
  </p:sldLayoutIdLst>
  <p:hf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Amsi Pro Regular" panose="020B0A0602020101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msi Pro Regular"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Regular"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Regular"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Regular"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Regular"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B2C29"/>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AE109599-C767-864B-B23E-C1E4CA34B8C2}"/>
              </a:ext>
            </a:extLst>
          </p:cNvPr>
          <p:cNvPicPr>
            <a:picLocks noChangeAspect="1"/>
          </p:cNvPicPr>
          <p:nvPr userDrawn="1"/>
        </p:nvPicPr>
        <p:blipFill>
          <a:blip r:embed="rId7"/>
          <a:stretch>
            <a:fillRect/>
          </a:stretch>
        </p:blipFill>
        <p:spPr bwMode="auto">
          <a:xfrm>
            <a:off x="10850768" y="6433304"/>
            <a:ext cx="1134797" cy="26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1833690"/>
      </p:ext>
    </p:extLst>
  </p:cSld>
  <p:clrMap bg1="lt1" tx1="dk1" bg2="lt2" tx2="dk2" accent1="accent1" accent2="accent2" accent3="accent3" accent4="accent4" accent5="accent5" accent6="accent6" hlink="hlink" folHlink="folHlink"/>
  <p:sldLayoutIdLst>
    <p:sldLayoutId id="2147483703" r:id="rId1"/>
    <p:sldLayoutId id="2147483706" r:id="rId2"/>
    <p:sldLayoutId id="2147483707" r:id="rId3"/>
    <p:sldLayoutId id="2147483719" r:id="rId4"/>
    <p:sldLayoutId id="2147483720" r:id="rId5"/>
  </p:sldLayoutIdLst>
  <p:hf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Amsi Pro Regular" panose="020B0A0602020101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msi Pro Regular"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Regular"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Regular"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Regular"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Regular"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Slide Number Placeholder 6">
            <a:extLst>
              <a:ext uri="{FF2B5EF4-FFF2-40B4-BE49-F238E27FC236}">
                <a16:creationId xmlns:a16="http://schemas.microsoft.com/office/drawing/2014/main" id="{D9EA9A63-3FE9-B043-99E2-6F6443692434}"/>
              </a:ext>
            </a:extLst>
          </p:cNvPr>
          <p:cNvSpPr txBox="1">
            <a:spLocks/>
          </p:cNvSpPr>
          <p:nvPr userDrawn="1"/>
        </p:nvSpPr>
        <p:spPr>
          <a:xfrm>
            <a:off x="838200" y="642492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47D087-F5BC-D149-BD6F-FD3EBF909971}" type="slidenum">
              <a:rPr lang="en-US" sz="1200" b="0" i="0" smtClean="0">
                <a:solidFill>
                  <a:schemeClr val="bg1"/>
                </a:solidFill>
                <a:latin typeface="Amsi Pro Regular" panose="020B0A06020201010104" pitchFamily="34" charset="77"/>
              </a:rPr>
              <a:pPr/>
              <a:t>‹#›</a:t>
            </a:fld>
            <a:endParaRPr lang="en-US" sz="1200" b="0" i="0" dirty="0">
              <a:solidFill>
                <a:schemeClr val="bg1"/>
              </a:solidFill>
              <a:latin typeface="Amsi Pro Regular" panose="020B0A06020201010104" pitchFamily="34" charset="77"/>
            </a:endParaRPr>
          </a:p>
        </p:txBody>
      </p:sp>
      <p:pic>
        <p:nvPicPr>
          <p:cNvPr id="6" name="Picture 8">
            <a:extLst>
              <a:ext uri="{FF2B5EF4-FFF2-40B4-BE49-F238E27FC236}">
                <a16:creationId xmlns:a16="http://schemas.microsoft.com/office/drawing/2014/main" id="{2EAF487F-DD0E-FF4B-A92E-8B53D074B870}"/>
              </a:ext>
            </a:extLst>
          </p:cNvPr>
          <p:cNvPicPr>
            <a:picLocks noChangeAspect="1"/>
          </p:cNvPicPr>
          <p:nvPr userDrawn="1"/>
        </p:nvPicPr>
        <p:blipFill>
          <a:blip r:embed="rId4"/>
          <a:stretch>
            <a:fillRect/>
          </a:stretch>
        </p:blipFill>
        <p:spPr bwMode="auto">
          <a:xfrm>
            <a:off x="10850768" y="6433304"/>
            <a:ext cx="1134797" cy="26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1853419"/>
      </p:ext>
    </p:extLst>
  </p:cSld>
  <p:clrMap bg1="lt1" tx1="dk1" bg2="lt2" tx2="dk2" accent1="accent1" accent2="accent2" accent3="accent3" accent4="accent4" accent5="accent5" accent6="accent6" hlink="hlink" folHlink="folHlink"/>
  <p:sldLayoutIdLst>
    <p:sldLayoutId id="2147483705" r:id="rId1"/>
  </p:sldLayoutIdLst>
  <p:hf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Amsi Pro Regular" panose="020B0A0602020101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msi Pro Regular"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Regular"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Regular"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Regular"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Regular"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3C4C"/>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3CF5D947-EF87-3146-BBCC-F62089D1DC1A}"/>
              </a:ext>
            </a:extLst>
          </p:cNvPr>
          <p:cNvPicPr>
            <a:picLocks noChangeAspect="1"/>
          </p:cNvPicPr>
          <p:nvPr userDrawn="1"/>
        </p:nvPicPr>
        <p:blipFill>
          <a:blip r:embed="rId16"/>
          <a:stretch>
            <a:fillRect/>
          </a:stretch>
        </p:blipFill>
        <p:spPr bwMode="auto">
          <a:xfrm>
            <a:off x="10850768" y="6433304"/>
            <a:ext cx="1134797" cy="26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0817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717" r:id="rId8"/>
    <p:sldLayoutId id="2147483715" r:id="rId9"/>
    <p:sldLayoutId id="2147483680" r:id="rId10"/>
    <p:sldLayoutId id="2147483681" r:id="rId11"/>
    <p:sldLayoutId id="2147483655" r:id="rId12"/>
    <p:sldLayoutId id="2147483708" r:id="rId13"/>
    <p:sldLayoutId id="2147483714" r:id="rId14"/>
  </p:sldLayoutIdLst>
  <p:hf hdr="0" ftr="0" dt="0"/>
  <p:txStyles>
    <p:titleStyle>
      <a:lvl1pPr algn="l" defTabSz="914400" rtl="0" eaLnBrk="1" latinLnBrk="0" hangingPunct="1">
        <a:lnSpc>
          <a:spcPct val="90000"/>
        </a:lnSpc>
        <a:spcBef>
          <a:spcPct val="0"/>
        </a:spcBef>
        <a:buNone/>
        <a:defRPr sz="4400" b="0" i="0" kern="1200">
          <a:solidFill>
            <a:schemeClr val="bg1"/>
          </a:solidFill>
          <a:latin typeface="Amsi Pro Regular" panose="020B0A0602020101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836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7569" y="457200"/>
            <a:ext cx="9135485" cy="1600200"/>
          </a:xfrm>
        </p:spPr>
        <p:txBody>
          <a:bodyPr/>
          <a:lstStyle/>
          <a:p>
            <a:r>
              <a:rPr lang="en-US" sz="5400" b="1" dirty="0">
                <a:solidFill>
                  <a:srgbClr val="AB2C29"/>
                </a:solidFill>
                <a:latin typeface="+mn-lt"/>
              </a:rPr>
              <a:t>Covered Benefits</a:t>
            </a:r>
            <a:br>
              <a:rPr lang="en-US" sz="3600" dirty="0">
                <a:solidFill>
                  <a:srgbClr val="AB2C29"/>
                </a:solidFill>
                <a:latin typeface="+mn-lt"/>
              </a:rPr>
            </a:br>
            <a:r>
              <a:rPr lang="en-US" dirty="0">
                <a:solidFill>
                  <a:srgbClr val="AB2C29"/>
                </a:solidFill>
                <a:latin typeface="+mn-lt"/>
              </a:rPr>
              <a:t>Group HI Prime</a:t>
            </a:r>
          </a:p>
        </p:txBody>
      </p:sp>
      <p:sp>
        <p:nvSpPr>
          <p:cNvPr id="6" name="Text Placeholder 5"/>
          <p:cNvSpPr>
            <a:spLocks noGrp="1"/>
          </p:cNvSpPr>
          <p:nvPr>
            <p:ph type="body" sz="half" idx="2"/>
          </p:nvPr>
        </p:nvSpPr>
        <p:spPr>
          <a:xfrm>
            <a:off x="987571" y="2616897"/>
            <a:ext cx="6707876" cy="1140291"/>
          </a:xfrm>
        </p:spPr>
        <p:txBody>
          <a:bodyPr numCol="1" spcCol="457200"/>
          <a:lstStyle/>
          <a:p>
            <a:r>
              <a:rPr lang="en-US" sz="2000" dirty="0" err="1">
                <a:latin typeface="+mn-lt"/>
              </a:rPr>
              <a:t>Assurity</a:t>
            </a:r>
            <a:r>
              <a:rPr lang="en-US" sz="2000" dirty="0">
                <a:latin typeface="+mn-lt"/>
              </a:rPr>
              <a:t> designed its </a:t>
            </a:r>
            <a:r>
              <a:rPr lang="en-US" sz="2000" b="1" dirty="0">
                <a:solidFill>
                  <a:srgbClr val="AB2C29"/>
                </a:solidFill>
                <a:latin typeface="+mn-lt"/>
              </a:rPr>
              <a:t>Prime Benefits </a:t>
            </a:r>
            <a:r>
              <a:rPr lang="en-US" sz="2000" dirty="0">
                <a:latin typeface="+mn-lt"/>
              </a:rPr>
              <a:t>to pay a higher benefit at admission rather than a smaller admission benefit and varying confinement benefits. </a:t>
            </a:r>
            <a:r>
              <a:rPr lang="en-US" sz="2000" b="1" dirty="0">
                <a:solidFill>
                  <a:srgbClr val="AB2C29"/>
                </a:solidFill>
                <a:latin typeface="+mn-lt"/>
              </a:rPr>
              <a:t>Prime Benefits pays a $2,500 benefit </a:t>
            </a:r>
            <a:r>
              <a:rPr lang="en-US" sz="2000" dirty="0">
                <a:latin typeface="+mn-lt"/>
              </a:rPr>
              <a:t>upon hospital admission.</a:t>
            </a:r>
          </a:p>
          <a:p>
            <a:endParaRPr lang="en-US" sz="2000" dirty="0">
              <a:latin typeface="+mn-lt"/>
            </a:endParaRPr>
          </a:p>
        </p:txBody>
      </p:sp>
    </p:spTree>
    <p:extLst>
      <p:ext uri="{BB962C8B-B14F-4D97-AF65-F5344CB8AC3E}">
        <p14:creationId xmlns:p14="http://schemas.microsoft.com/office/powerpoint/2010/main" val="3235897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24364" y="650440"/>
            <a:ext cx="4605250" cy="1351281"/>
          </a:xfrm>
        </p:spPr>
        <p:txBody>
          <a:bodyPr>
            <a:normAutofit/>
          </a:bodyPr>
          <a:lstStyle/>
          <a:p>
            <a:r>
              <a:rPr lang="en-US" sz="5400" dirty="0">
                <a:latin typeface="+mn-lt"/>
              </a:rPr>
              <a:t>Optional Riders</a:t>
            </a:r>
          </a:p>
        </p:txBody>
      </p:sp>
      <p:sp>
        <p:nvSpPr>
          <p:cNvPr id="7" name="TextBox 6"/>
          <p:cNvSpPr txBox="1"/>
          <p:nvPr/>
        </p:nvSpPr>
        <p:spPr>
          <a:xfrm>
            <a:off x="924364" y="1599340"/>
            <a:ext cx="4925568" cy="5065233"/>
          </a:xfrm>
          <a:prstGeom prst="rect">
            <a:avLst/>
          </a:prstGeom>
          <a:noFill/>
        </p:spPr>
        <p:txBody>
          <a:bodyPr wrap="square" rtlCol="0">
            <a:spAutoFit/>
          </a:bodyPr>
          <a:lstStyle/>
          <a:p>
            <a:pPr marL="285750" indent="-285750">
              <a:lnSpc>
                <a:spcPts val="3000"/>
              </a:lnSpc>
              <a:buFont typeface="Arial" panose="020B0604020202020204" pitchFamily="34" charset="0"/>
              <a:buChar char="•"/>
            </a:pPr>
            <a:r>
              <a:rPr lang="en-US" sz="2000" dirty="0">
                <a:solidFill>
                  <a:schemeClr val="bg1"/>
                </a:solidFill>
              </a:rPr>
              <a:t>Critical Illness Rider </a:t>
            </a:r>
            <a:r>
              <a:rPr lang="en-US" sz="1400" dirty="0">
                <a:solidFill>
                  <a:schemeClr val="bg1"/>
                </a:solidFill>
              </a:rPr>
              <a:t>(HSA Compatible)</a:t>
            </a:r>
          </a:p>
          <a:p>
            <a:pPr marL="285750" indent="-285750">
              <a:lnSpc>
                <a:spcPts val="3000"/>
              </a:lnSpc>
              <a:buFont typeface="Arial" panose="020B0604020202020204" pitchFamily="34" charset="0"/>
              <a:buChar char="•"/>
            </a:pPr>
            <a:r>
              <a:rPr lang="en-US" sz="2000" dirty="0">
                <a:solidFill>
                  <a:schemeClr val="bg1"/>
                </a:solidFill>
              </a:rPr>
              <a:t>Drug and Alcohol Rehab Rider</a:t>
            </a:r>
          </a:p>
          <a:p>
            <a:pPr marL="285750" indent="-285750">
              <a:lnSpc>
                <a:spcPts val="3000"/>
              </a:lnSpc>
              <a:buFont typeface="Arial" panose="020B0604020202020204" pitchFamily="34" charset="0"/>
              <a:buChar char="•"/>
            </a:pPr>
            <a:r>
              <a:rPr lang="en-US" sz="2000" dirty="0">
                <a:solidFill>
                  <a:schemeClr val="bg1"/>
                </a:solidFill>
              </a:rPr>
              <a:t>Extended Care Rider</a:t>
            </a:r>
          </a:p>
          <a:p>
            <a:pPr marL="285750" indent="-285750">
              <a:lnSpc>
                <a:spcPts val="3000"/>
              </a:lnSpc>
              <a:buFont typeface="Arial" panose="020B0604020202020204" pitchFamily="34" charset="0"/>
              <a:buChar char="•"/>
            </a:pPr>
            <a:r>
              <a:rPr lang="en-US" sz="2000" dirty="0">
                <a:solidFill>
                  <a:schemeClr val="bg1"/>
                </a:solidFill>
              </a:rPr>
              <a:t>Genetic Screening Test Rider</a:t>
            </a:r>
          </a:p>
          <a:p>
            <a:pPr marL="285750" indent="-285750">
              <a:lnSpc>
                <a:spcPts val="3000"/>
              </a:lnSpc>
              <a:buFont typeface="Arial" panose="020B0604020202020204" pitchFamily="34" charset="0"/>
              <a:buChar char="•"/>
            </a:pPr>
            <a:r>
              <a:rPr lang="en-US" sz="2000" dirty="0">
                <a:solidFill>
                  <a:schemeClr val="bg1"/>
                </a:solidFill>
              </a:rPr>
              <a:t>Hospital Observation Rider</a:t>
            </a:r>
          </a:p>
          <a:p>
            <a:pPr marL="285750" indent="-285750">
              <a:lnSpc>
                <a:spcPts val="3000"/>
              </a:lnSpc>
              <a:buFont typeface="Arial" panose="020B0604020202020204" pitchFamily="34" charset="0"/>
              <a:buChar char="•"/>
            </a:pPr>
            <a:r>
              <a:rPr lang="en-US" sz="2000" dirty="0">
                <a:solidFill>
                  <a:schemeClr val="bg1"/>
                </a:solidFill>
              </a:rPr>
              <a:t>Mental and Nervous Disorder Rider</a:t>
            </a:r>
          </a:p>
          <a:p>
            <a:pPr marL="285750" indent="-285750">
              <a:lnSpc>
                <a:spcPts val="3000"/>
              </a:lnSpc>
              <a:buFont typeface="Arial" panose="020B0604020202020204" pitchFamily="34" charset="0"/>
              <a:buChar char="•"/>
            </a:pPr>
            <a:r>
              <a:rPr lang="en-US" sz="2000" dirty="0">
                <a:solidFill>
                  <a:schemeClr val="bg1"/>
                </a:solidFill>
              </a:rPr>
              <a:t>Outpatient Accident Rider </a:t>
            </a:r>
            <a:r>
              <a:rPr lang="en-US" sz="1400" dirty="0">
                <a:solidFill>
                  <a:schemeClr val="bg1"/>
                </a:solidFill>
              </a:rPr>
              <a:t>(HSA Compatible)</a:t>
            </a:r>
          </a:p>
          <a:p>
            <a:pPr marL="285750" indent="-285750">
              <a:lnSpc>
                <a:spcPts val="3000"/>
              </a:lnSpc>
              <a:buFont typeface="Arial" panose="020B0604020202020204" pitchFamily="34" charset="0"/>
              <a:buChar char="•"/>
            </a:pPr>
            <a:r>
              <a:rPr lang="en-US" sz="2000" dirty="0">
                <a:solidFill>
                  <a:schemeClr val="bg1"/>
                </a:solidFill>
              </a:rPr>
              <a:t>Outpatient Sickness Rider </a:t>
            </a:r>
          </a:p>
          <a:p>
            <a:pPr marL="285750" indent="-285750">
              <a:lnSpc>
                <a:spcPts val="3000"/>
              </a:lnSpc>
              <a:buFont typeface="Arial" panose="020B0604020202020204" pitchFamily="34" charset="0"/>
              <a:buChar char="•"/>
            </a:pPr>
            <a:r>
              <a:rPr lang="en-US" sz="2000" dirty="0">
                <a:solidFill>
                  <a:schemeClr val="bg1"/>
                </a:solidFill>
              </a:rPr>
              <a:t>Preventive Care Rider </a:t>
            </a:r>
            <a:r>
              <a:rPr lang="en-US" sz="1400" dirty="0">
                <a:solidFill>
                  <a:schemeClr val="bg1"/>
                </a:solidFill>
              </a:rPr>
              <a:t>(HSA Compatible)</a:t>
            </a:r>
          </a:p>
          <a:p>
            <a:pPr marL="285750" indent="-285750">
              <a:lnSpc>
                <a:spcPts val="3000"/>
              </a:lnSpc>
              <a:buFont typeface="Arial" panose="020B0604020202020204" pitchFamily="34" charset="0"/>
              <a:buChar char="•"/>
            </a:pPr>
            <a:r>
              <a:rPr lang="en-US" sz="2000" dirty="0">
                <a:solidFill>
                  <a:schemeClr val="bg1"/>
                </a:solidFill>
              </a:rPr>
              <a:t>Supportive Care Rider</a:t>
            </a:r>
          </a:p>
          <a:p>
            <a:pPr marL="285750" indent="-285750">
              <a:lnSpc>
                <a:spcPts val="3000"/>
              </a:lnSpc>
              <a:buFont typeface="Arial" panose="020B0604020202020204" pitchFamily="34" charset="0"/>
              <a:buChar char="•"/>
            </a:pPr>
            <a:r>
              <a:rPr lang="en-US" sz="2000" dirty="0">
                <a:solidFill>
                  <a:schemeClr val="bg1"/>
                </a:solidFill>
              </a:rPr>
              <a:t>Surgical Rider </a:t>
            </a:r>
          </a:p>
          <a:p>
            <a:pPr marL="285750" indent="-285750">
              <a:lnSpc>
                <a:spcPts val="3000"/>
              </a:lnSpc>
              <a:buFont typeface="Arial" panose="020B0604020202020204" pitchFamily="34" charset="0"/>
              <a:buChar char="•"/>
            </a:pPr>
            <a:r>
              <a:rPr lang="en-US" sz="2000" dirty="0">
                <a:solidFill>
                  <a:schemeClr val="bg1"/>
                </a:solidFill>
              </a:rPr>
              <a:t>Waiver of Premium Rider </a:t>
            </a:r>
            <a:r>
              <a:rPr lang="en-US" sz="1400" dirty="0">
                <a:solidFill>
                  <a:schemeClr val="bg1"/>
                </a:solidFill>
              </a:rPr>
              <a:t>(HSA Compatible)</a:t>
            </a:r>
          </a:p>
          <a:p>
            <a:pPr marL="285750" indent="-285750">
              <a:lnSpc>
                <a:spcPts val="3000"/>
              </a:lnSpc>
              <a:buFont typeface="Arial" panose="020B0604020202020204" pitchFamily="34" charset="0"/>
              <a:buChar char="•"/>
            </a:pPr>
            <a:endParaRPr lang="en-US" sz="2000" dirty="0">
              <a:solidFill>
                <a:schemeClr val="bg1"/>
              </a:solidFill>
            </a:endParaRPr>
          </a:p>
        </p:txBody>
      </p:sp>
      <p:pic>
        <p:nvPicPr>
          <p:cNvPr id="8" name="Picture 7">
            <a:extLst>
              <a:ext uri="{FF2B5EF4-FFF2-40B4-BE49-F238E27FC236}">
                <a16:creationId xmlns:a16="http://schemas.microsoft.com/office/drawing/2014/main" id="{7B594799-1A72-4D49-9DAF-8D12E984F9AB}"/>
              </a:ext>
            </a:extLst>
          </p:cNvPr>
          <p:cNvPicPr>
            <a:picLocks noChangeAspect="1"/>
          </p:cNvPicPr>
          <p:nvPr/>
        </p:nvPicPr>
        <p:blipFill rotWithShape="1">
          <a:blip r:embed="rId2">
            <a:extLst>
              <a:ext uri="{28A0092B-C50C-407E-A947-70E740481C1C}">
                <a14:useLocalDpi xmlns:a14="http://schemas.microsoft.com/office/drawing/2010/main" val="0"/>
              </a:ext>
            </a:extLst>
          </a:blip>
          <a:srcRect t="12545" b="13166"/>
          <a:stretch/>
        </p:blipFill>
        <p:spPr>
          <a:xfrm>
            <a:off x="6342069" y="-117231"/>
            <a:ext cx="6373718" cy="7104186"/>
          </a:xfrm>
          <a:prstGeom prst="rect">
            <a:avLst/>
          </a:prstGeom>
        </p:spPr>
      </p:pic>
    </p:spTree>
    <p:extLst>
      <p:ext uri="{BB962C8B-B14F-4D97-AF65-F5344CB8AC3E}">
        <p14:creationId xmlns:p14="http://schemas.microsoft.com/office/powerpoint/2010/main" val="2850614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987780" y="808745"/>
            <a:ext cx="5157787" cy="823912"/>
          </a:xfrm>
        </p:spPr>
        <p:txBody>
          <a:bodyPr anchor="t"/>
          <a:lstStyle/>
          <a:p>
            <a:pPr algn="ctr"/>
            <a:r>
              <a:rPr lang="en-US" sz="3600" dirty="0">
                <a:latin typeface="+mn-lt"/>
              </a:rPr>
              <a:t>Group Hospital </a:t>
            </a:r>
            <a:br>
              <a:rPr lang="en-US" sz="3600" dirty="0">
                <a:latin typeface="+mn-lt"/>
              </a:rPr>
            </a:br>
            <a:r>
              <a:rPr lang="en-US" sz="3600" dirty="0">
                <a:latin typeface="+mn-lt"/>
              </a:rPr>
              <a:t>Indemnity</a:t>
            </a:r>
          </a:p>
        </p:txBody>
      </p:sp>
      <p:sp>
        <p:nvSpPr>
          <p:cNvPr id="12" name="Text Placeholder 11"/>
          <p:cNvSpPr>
            <a:spLocks noGrp="1"/>
          </p:cNvSpPr>
          <p:nvPr>
            <p:ph type="body" sz="quarter" idx="3"/>
          </p:nvPr>
        </p:nvSpPr>
        <p:spPr>
          <a:xfrm>
            <a:off x="6550888" y="978678"/>
            <a:ext cx="3950860" cy="823912"/>
          </a:xfrm>
        </p:spPr>
        <p:txBody>
          <a:bodyPr anchor="t"/>
          <a:lstStyle/>
          <a:p>
            <a:pPr algn="ctr"/>
            <a:r>
              <a:rPr lang="en-US" sz="3600" dirty="0"/>
              <a:t>HI PRO</a:t>
            </a:r>
          </a:p>
        </p:txBody>
      </p:sp>
      <p:grpSp>
        <p:nvGrpSpPr>
          <p:cNvPr id="15" name="Group 14">
            <a:extLst>
              <a:ext uri="{FF2B5EF4-FFF2-40B4-BE49-F238E27FC236}">
                <a16:creationId xmlns:a16="http://schemas.microsoft.com/office/drawing/2014/main" id="{D967BC55-3D45-C140-BADC-A6D42CAA07FA}"/>
              </a:ext>
            </a:extLst>
          </p:cNvPr>
          <p:cNvGrpSpPr/>
          <p:nvPr/>
        </p:nvGrpSpPr>
        <p:grpSpPr>
          <a:xfrm>
            <a:off x="5706844" y="910345"/>
            <a:ext cx="872621" cy="803565"/>
            <a:chOff x="4856448" y="1073437"/>
            <a:chExt cx="872621" cy="803565"/>
          </a:xfrm>
        </p:grpSpPr>
        <p:sp>
          <p:nvSpPr>
            <p:cNvPr id="7" name="Oval 6">
              <a:extLst>
                <a:ext uri="{FF2B5EF4-FFF2-40B4-BE49-F238E27FC236}">
                  <a16:creationId xmlns:a16="http://schemas.microsoft.com/office/drawing/2014/main" id="{AE8CFDD7-AA6C-A54E-A2E5-40EA03B827B9}"/>
                </a:ext>
              </a:extLst>
            </p:cNvPr>
            <p:cNvSpPr/>
            <p:nvPr/>
          </p:nvSpPr>
          <p:spPr>
            <a:xfrm>
              <a:off x="4856448" y="1073437"/>
              <a:ext cx="803565" cy="803565"/>
            </a:xfrm>
            <a:prstGeom prst="ellipse">
              <a:avLst/>
            </a:prstGeom>
            <a:solidFill>
              <a:srgbClr val="35C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8" name="TextBox 7">
              <a:extLst>
                <a:ext uri="{FF2B5EF4-FFF2-40B4-BE49-F238E27FC236}">
                  <a16:creationId xmlns:a16="http://schemas.microsoft.com/office/drawing/2014/main" id="{20109FDC-AFF1-C848-9577-9064FE4D31BA}"/>
                </a:ext>
              </a:extLst>
            </p:cNvPr>
            <p:cNvSpPr txBox="1"/>
            <p:nvPr/>
          </p:nvSpPr>
          <p:spPr>
            <a:xfrm>
              <a:off x="4969813" y="1117746"/>
              <a:ext cx="759256" cy="759256"/>
            </a:xfrm>
            <a:prstGeom prst="rect">
              <a:avLst/>
            </a:prstGeom>
          </p:spPr>
          <p:txBody>
            <a:bodyPr wrap="none" rtlCol="0">
              <a:noAutofit/>
            </a:bodyPr>
            <a:lstStyle/>
            <a:p>
              <a:pPr algn="r"/>
              <a:r>
                <a:rPr lang="en-US" sz="4000" b="1" dirty="0">
                  <a:solidFill>
                    <a:schemeClr val="bg1"/>
                  </a:solidFill>
                </a:rPr>
                <a:t>Vs.</a:t>
              </a:r>
            </a:p>
            <a:p>
              <a:pPr algn="r"/>
              <a:endParaRPr lang="en-US" sz="4000" b="1" dirty="0">
                <a:solidFill>
                  <a:srgbClr val="AB2C29"/>
                </a:solidFill>
              </a:endParaRPr>
            </a:p>
          </p:txBody>
        </p:sp>
      </p:grpSp>
      <p:sp>
        <p:nvSpPr>
          <p:cNvPr id="16" name="TextBox 15">
            <a:extLst>
              <a:ext uri="{FF2B5EF4-FFF2-40B4-BE49-F238E27FC236}">
                <a16:creationId xmlns:a16="http://schemas.microsoft.com/office/drawing/2014/main" id="{A7FAC2EB-FC72-204F-A8AD-624F52564928}"/>
              </a:ext>
            </a:extLst>
          </p:cNvPr>
          <p:cNvSpPr txBox="1"/>
          <p:nvPr/>
        </p:nvSpPr>
        <p:spPr>
          <a:xfrm>
            <a:off x="8192655" y="-46182"/>
            <a:ext cx="0" cy="0"/>
          </a:xfrm>
          <a:prstGeom prst="rect">
            <a:avLst/>
          </a:prstGeom>
        </p:spPr>
        <p:txBody>
          <a:bodyPr wrap="none" rtlCol="0">
            <a:normAutofit fontScale="25000" lnSpcReduction="20000"/>
          </a:bodyPr>
          <a:lstStyle/>
          <a:p>
            <a:pPr algn="r"/>
            <a:endParaRPr lang="en-US" sz="4800" b="1" dirty="0">
              <a:solidFill>
                <a:srgbClr val="AB2C29"/>
              </a:solidFill>
            </a:endParaRPr>
          </a:p>
        </p:txBody>
      </p:sp>
      <p:sp>
        <p:nvSpPr>
          <p:cNvPr id="17" name="TextBox 16">
            <a:extLst>
              <a:ext uri="{FF2B5EF4-FFF2-40B4-BE49-F238E27FC236}">
                <a16:creationId xmlns:a16="http://schemas.microsoft.com/office/drawing/2014/main" id="{AE8D34CD-FCF1-E44D-AB4E-525A7AB4E84E}"/>
              </a:ext>
            </a:extLst>
          </p:cNvPr>
          <p:cNvSpPr txBox="1"/>
          <p:nvPr/>
        </p:nvSpPr>
        <p:spPr>
          <a:xfrm>
            <a:off x="7823200" y="-129309"/>
            <a:ext cx="0" cy="0"/>
          </a:xfrm>
          <a:prstGeom prst="rect">
            <a:avLst/>
          </a:prstGeom>
        </p:spPr>
        <p:txBody>
          <a:bodyPr wrap="none" rtlCol="0">
            <a:normAutofit fontScale="25000" lnSpcReduction="20000"/>
          </a:bodyPr>
          <a:lstStyle/>
          <a:p>
            <a:pPr algn="r"/>
            <a:endParaRPr lang="en-US" sz="4800" b="1" dirty="0">
              <a:solidFill>
                <a:srgbClr val="AB2C29"/>
              </a:solidFill>
            </a:endParaRPr>
          </a:p>
        </p:txBody>
      </p:sp>
      <p:sp>
        <p:nvSpPr>
          <p:cNvPr id="14" name="Text Placeholder 5">
            <a:extLst>
              <a:ext uri="{FF2B5EF4-FFF2-40B4-BE49-F238E27FC236}">
                <a16:creationId xmlns:a16="http://schemas.microsoft.com/office/drawing/2014/main" id="{4CB6F73F-6790-3E44-AEA9-4A3AB7FC796E}"/>
              </a:ext>
            </a:extLst>
          </p:cNvPr>
          <p:cNvSpPr txBox="1">
            <a:spLocks/>
          </p:cNvSpPr>
          <p:nvPr/>
        </p:nvSpPr>
        <p:spPr>
          <a:xfrm>
            <a:off x="987570" y="2680271"/>
            <a:ext cx="10197666" cy="1140291"/>
          </a:xfrm>
          <a:prstGeom prst="rect">
            <a:avLst/>
          </a:prstGeom>
        </p:spPr>
        <p:txBody>
          <a:bodyPr numCol="2" spcCol="4572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msi Pro Regular"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Regular"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Regular"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Regular"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Regular"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1800" dirty="0">
                <a:latin typeface="+mn-lt"/>
              </a:rPr>
              <a:t>Employers may select either a fixed lump-sum hospital admission benefit or an increasing lump-sum hospital admission benefit based on the number of days confined. </a:t>
            </a:r>
          </a:p>
          <a:p>
            <a:pPr marL="285750" indent="-285750"/>
            <a:r>
              <a:rPr lang="en-US" sz="1800" dirty="0">
                <a:latin typeface="+mn-lt"/>
              </a:rPr>
              <a:t>Composite premium rates available in addition to age bands.</a:t>
            </a:r>
          </a:p>
          <a:p>
            <a:pPr marL="285750" indent="-285750"/>
            <a:r>
              <a:rPr lang="en-US" sz="1800" dirty="0">
                <a:latin typeface="+mn-lt"/>
              </a:rPr>
              <a:t>No waiting period following a covered accident or sickness.</a:t>
            </a:r>
            <a:br>
              <a:rPr lang="en-US" sz="1800" dirty="0">
                <a:latin typeface="+mn-lt"/>
              </a:rPr>
            </a:br>
            <a:br>
              <a:rPr lang="en-US" sz="1800" dirty="0">
                <a:latin typeface="+mn-lt"/>
              </a:rPr>
            </a:br>
            <a:br>
              <a:rPr lang="en-US" sz="1800" dirty="0">
                <a:latin typeface="+mn-lt"/>
              </a:rPr>
            </a:br>
            <a:endParaRPr lang="en-US" sz="1800" dirty="0">
              <a:latin typeface="+mn-lt"/>
            </a:endParaRPr>
          </a:p>
          <a:p>
            <a:pPr marL="285750" indent="-285750"/>
            <a:r>
              <a:rPr lang="en-US" sz="1800" dirty="0">
                <a:latin typeface="+mn-lt"/>
              </a:rPr>
              <a:t>A new Critical Illness Rider breaks from the category approach meaning each covered illness or condition is eligible for a benefit payment.        </a:t>
            </a:r>
          </a:p>
          <a:p>
            <a:pPr marL="285750" indent="-285750"/>
            <a:r>
              <a:rPr lang="en-US" sz="1800" dirty="0">
                <a:latin typeface="+mn-lt"/>
              </a:rPr>
              <a:t>A re-engineered Surgical Rider pays benefits based on location of surgery (in/outpatient) rather than a surgery schedule.   </a:t>
            </a:r>
          </a:p>
          <a:p>
            <a:pPr marL="285750" indent="-285750"/>
            <a:r>
              <a:rPr lang="en-US" sz="1800" dirty="0">
                <a:latin typeface="+mn-lt"/>
              </a:rPr>
              <a:t>Expanded Basic Care Plan including the new Critical Illness rider, Telemedicine, ER Observation Unit and X-Rays.</a:t>
            </a:r>
          </a:p>
          <a:p>
            <a:pPr marL="285750" indent="-285750"/>
            <a:endParaRPr lang="en-US" sz="1800" dirty="0">
              <a:latin typeface="+mn-lt"/>
            </a:endParaRPr>
          </a:p>
        </p:txBody>
      </p:sp>
      <p:sp>
        <p:nvSpPr>
          <p:cNvPr id="18" name="Text Placeholder 5">
            <a:extLst>
              <a:ext uri="{FF2B5EF4-FFF2-40B4-BE49-F238E27FC236}">
                <a16:creationId xmlns:a16="http://schemas.microsoft.com/office/drawing/2014/main" id="{92F7F7E2-8AC5-FF4A-82A0-F6BFD64B9C81}"/>
              </a:ext>
            </a:extLst>
          </p:cNvPr>
          <p:cNvSpPr txBox="1">
            <a:spLocks/>
          </p:cNvSpPr>
          <p:nvPr/>
        </p:nvSpPr>
        <p:spPr>
          <a:xfrm>
            <a:off x="987570" y="2019369"/>
            <a:ext cx="10197666" cy="1140291"/>
          </a:xfrm>
          <a:prstGeom prst="rect">
            <a:avLst/>
          </a:prstGeom>
        </p:spPr>
        <p:txBody>
          <a:bodyPr numCol="1" spcCol="4572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msi Pro Regular"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Regular"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Regular"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Regular"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Regular"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latin typeface="+mn-lt"/>
              </a:rPr>
              <a:t>Let’s compare what’s new with Group HI.</a:t>
            </a:r>
          </a:p>
        </p:txBody>
      </p:sp>
    </p:spTree>
    <p:extLst>
      <p:ext uri="{BB962C8B-B14F-4D97-AF65-F5344CB8AC3E}">
        <p14:creationId xmlns:p14="http://schemas.microsoft.com/office/powerpoint/2010/main" val="321254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0AB59B-D596-5441-BAD1-1C973F375F9C}"/>
              </a:ext>
            </a:extLst>
          </p:cNvPr>
          <p:cNvSpPr>
            <a:spLocks noGrp="1"/>
          </p:cNvSpPr>
          <p:nvPr>
            <p:ph type="body" sz="quarter" idx="10"/>
          </p:nvPr>
        </p:nvSpPr>
        <p:spPr/>
        <p:txBody>
          <a:bodyPr/>
          <a:lstStyle/>
          <a:p>
            <a:r>
              <a:rPr lang="en-US" sz="5400" dirty="0">
                <a:latin typeface="+mn-lt"/>
              </a:rPr>
              <a:t>How It Works</a:t>
            </a:r>
          </a:p>
        </p:txBody>
      </p:sp>
      <p:sp>
        <p:nvSpPr>
          <p:cNvPr id="4" name="Text Placeholder 3">
            <a:extLst>
              <a:ext uri="{FF2B5EF4-FFF2-40B4-BE49-F238E27FC236}">
                <a16:creationId xmlns:a16="http://schemas.microsoft.com/office/drawing/2014/main" id="{6BCCB867-F8C1-DF46-A527-A837CF35FB8A}"/>
              </a:ext>
            </a:extLst>
          </p:cNvPr>
          <p:cNvSpPr>
            <a:spLocks noGrp="1"/>
          </p:cNvSpPr>
          <p:nvPr>
            <p:ph type="body" sz="quarter" idx="12"/>
          </p:nvPr>
        </p:nvSpPr>
        <p:spPr>
          <a:xfrm>
            <a:off x="1588405" y="3273936"/>
            <a:ext cx="2457122" cy="704620"/>
          </a:xfrm>
        </p:spPr>
        <p:txBody>
          <a:bodyPr/>
          <a:lstStyle/>
          <a:p>
            <a:r>
              <a:rPr lang="en-US" sz="1800" i="0" dirty="0">
                <a:latin typeface="+mj-lt"/>
              </a:rPr>
              <a:t>You’re admitted to the hospital for a covered illness or injury.</a:t>
            </a:r>
          </a:p>
          <a:p>
            <a:endParaRPr lang="en-US" sz="1800" i="0" dirty="0">
              <a:latin typeface="+mj-lt"/>
            </a:endParaRPr>
          </a:p>
        </p:txBody>
      </p:sp>
      <p:sp>
        <p:nvSpPr>
          <p:cNvPr id="9" name="TextBox 8"/>
          <p:cNvSpPr txBox="1"/>
          <p:nvPr/>
        </p:nvSpPr>
        <p:spPr>
          <a:xfrm>
            <a:off x="1358020" y="2005793"/>
            <a:ext cx="9506137" cy="805218"/>
          </a:xfrm>
          <a:prstGeom prst="rect">
            <a:avLst/>
          </a:prstGeom>
        </p:spPr>
        <p:txBody>
          <a:bodyPr wrap="square" rtlCol="0">
            <a:normAutofit/>
          </a:bodyPr>
          <a:lstStyle/>
          <a:p>
            <a:pPr algn="ctr"/>
            <a:r>
              <a:rPr lang="en-US" sz="2600" dirty="0">
                <a:solidFill>
                  <a:srgbClr val="AB2C29"/>
                </a:solidFill>
              </a:rPr>
              <a:t>Helps </a:t>
            </a:r>
            <a:r>
              <a:rPr lang="en-US" sz="2600" b="1" dirty="0">
                <a:solidFill>
                  <a:srgbClr val="AB2C29"/>
                </a:solidFill>
              </a:rPr>
              <a:t>offset out-of-pocket costs </a:t>
            </a:r>
            <a:r>
              <a:rPr lang="en-US" sz="2600" dirty="0">
                <a:solidFill>
                  <a:srgbClr val="AB2C29"/>
                </a:solidFill>
              </a:rPr>
              <a:t>related to a hospital stay.</a:t>
            </a:r>
          </a:p>
          <a:p>
            <a:pPr algn="ctr"/>
            <a:endParaRPr lang="en-US" sz="2600" dirty="0">
              <a:solidFill>
                <a:srgbClr val="AB2C29"/>
              </a:solidFill>
            </a:endParaRPr>
          </a:p>
        </p:txBody>
      </p:sp>
      <p:sp>
        <p:nvSpPr>
          <p:cNvPr id="10" name="Text Placeholder 9"/>
          <p:cNvSpPr>
            <a:spLocks noGrp="1"/>
          </p:cNvSpPr>
          <p:nvPr>
            <p:ph type="body" sz="quarter" idx="13"/>
          </p:nvPr>
        </p:nvSpPr>
        <p:spPr>
          <a:xfrm>
            <a:off x="5199014" y="2948430"/>
            <a:ext cx="2083171" cy="287338"/>
          </a:xfrm>
        </p:spPr>
        <p:txBody>
          <a:bodyPr/>
          <a:lstStyle/>
          <a:p>
            <a:r>
              <a:rPr lang="en-US" dirty="0">
                <a:latin typeface="+mn-lt"/>
              </a:rPr>
              <a:t>Submit a Claim</a:t>
            </a:r>
          </a:p>
        </p:txBody>
      </p:sp>
      <p:sp>
        <p:nvSpPr>
          <p:cNvPr id="11" name="Text Placeholder 10"/>
          <p:cNvSpPr>
            <a:spLocks noGrp="1"/>
          </p:cNvSpPr>
          <p:nvPr>
            <p:ph type="body" sz="quarter" idx="11"/>
          </p:nvPr>
        </p:nvSpPr>
        <p:spPr>
          <a:xfrm>
            <a:off x="1588522" y="2920412"/>
            <a:ext cx="2287587" cy="287338"/>
          </a:xfrm>
        </p:spPr>
        <p:txBody>
          <a:bodyPr/>
          <a:lstStyle/>
          <a:p>
            <a:r>
              <a:rPr lang="en-US" dirty="0">
                <a:latin typeface="+mn-lt"/>
              </a:rPr>
              <a:t>Go to Hospital</a:t>
            </a:r>
          </a:p>
        </p:txBody>
      </p:sp>
      <p:sp>
        <p:nvSpPr>
          <p:cNvPr id="12" name="Text Placeholder 11"/>
          <p:cNvSpPr>
            <a:spLocks noGrp="1"/>
          </p:cNvSpPr>
          <p:nvPr>
            <p:ph type="body" sz="quarter" idx="15"/>
          </p:nvPr>
        </p:nvSpPr>
        <p:spPr>
          <a:xfrm>
            <a:off x="8164696" y="2942679"/>
            <a:ext cx="1934066" cy="287338"/>
          </a:xfrm>
        </p:spPr>
        <p:txBody>
          <a:bodyPr/>
          <a:lstStyle/>
          <a:p>
            <a:r>
              <a:rPr lang="en-US" dirty="0">
                <a:latin typeface="+mn-lt"/>
              </a:rPr>
              <a:t>Get Paid</a:t>
            </a:r>
          </a:p>
        </p:txBody>
      </p:sp>
      <p:sp>
        <p:nvSpPr>
          <p:cNvPr id="16" name="Text Placeholder 3">
            <a:extLst>
              <a:ext uri="{FF2B5EF4-FFF2-40B4-BE49-F238E27FC236}">
                <a16:creationId xmlns:a16="http://schemas.microsoft.com/office/drawing/2014/main" id="{DCC67C5C-2863-4747-8EC2-C5F8837C43E9}"/>
              </a:ext>
            </a:extLst>
          </p:cNvPr>
          <p:cNvSpPr txBox="1">
            <a:spLocks/>
          </p:cNvSpPr>
          <p:nvPr/>
        </p:nvSpPr>
        <p:spPr>
          <a:xfrm>
            <a:off x="5201652" y="3273936"/>
            <a:ext cx="2466633" cy="704620"/>
          </a:xfrm>
          <a:prstGeom prst="rect">
            <a:avLst/>
          </a:prstGeom>
        </p:spPr>
        <p:txBody>
          <a:bodyPr/>
          <a:lstStyle>
            <a:lvl1pPr marL="0" indent="0" algn="l" defTabSz="914400" rtl="0" eaLnBrk="1" latinLnBrk="0" hangingPunct="1">
              <a:lnSpc>
                <a:spcPct val="90000"/>
              </a:lnSpc>
              <a:spcBef>
                <a:spcPts val="400"/>
              </a:spcBef>
              <a:buFont typeface="Arial" panose="020B0604020202020204" pitchFamily="34" charset="0"/>
              <a:buNone/>
              <a:defRPr sz="1400" b="0" i="1" kern="1200">
                <a:solidFill>
                  <a:schemeClr val="bg1"/>
                </a:solidFill>
                <a:latin typeface="Amsi Pro Italic"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Regular"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Regular"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Regular"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Regular"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i="0" dirty="0">
                <a:latin typeface="+mj-lt"/>
              </a:rPr>
              <a:t>You’re released from the hospital and you submit a claim to </a:t>
            </a:r>
            <a:r>
              <a:rPr lang="en-US" sz="1800" i="0" dirty="0" err="1">
                <a:latin typeface="+mj-lt"/>
              </a:rPr>
              <a:t>Assurity</a:t>
            </a:r>
            <a:r>
              <a:rPr lang="en-US" sz="1800" i="0" dirty="0">
                <a:latin typeface="+mj-lt"/>
              </a:rPr>
              <a:t>.</a:t>
            </a:r>
          </a:p>
        </p:txBody>
      </p:sp>
      <p:sp>
        <p:nvSpPr>
          <p:cNvPr id="17" name="Text Placeholder 3">
            <a:extLst>
              <a:ext uri="{FF2B5EF4-FFF2-40B4-BE49-F238E27FC236}">
                <a16:creationId xmlns:a16="http://schemas.microsoft.com/office/drawing/2014/main" id="{C2763F51-5DBD-604B-B6A5-6F9690AF0297}"/>
              </a:ext>
            </a:extLst>
          </p:cNvPr>
          <p:cNvSpPr txBox="1">
            <a:spLocks/>
          </p:cNvSpPr>
          <p:nvPr/>
        </p:nvSpPr>
        <p:spPr>
          <a:xfrm>
            <a:off x="8164696" y="3273936"/>
            <a:ext cx="2457122" cy="704620"/>
          </a:xfrm>
          <a:prstGeom prst="rect">
            <a:avLst/>
          </a:prstGeom>
        </p:spPr>
        <p:txBody>
          <a:bodyPr/>
          <a:lstStyle>
            <a:lvl1pPr marL="0" indent="0" algn="l" defTabSz="914400" rtl="0" eaLnBrk="1" latinLnBrk="0" hangingPunct="1">
              <a:lnSpc>
                <a:spcPct val="90000"/>
              </a:lnSpc>
              <a:spcBef>
                <a:spcPts val="400"/>
              </a:spcBef>
              <a:buFont typeface="Arial" panose="020B0604020202020204" pitchFamily="34" charset="0"/>
              <a:buNone/>
              <a:defRPr sz="1400" b="0" i="1" kern="1200">
                <a:solidFill>
                  <a:schemeClr val="bg1"/>
                </a:solidFill>
                <a:latin typeface="Amsi Pro Italic"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Regular"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Regular"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Regular"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Regular"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i="0" dirty="0" err="1">
                <a:latin typeface="+mj-lt"/>
              </a:rPr>
              <a:t>Assurity</a:t>
            </a:r>
            <a:r>
              <a:rPr lang="en-US" sz="1800" i="0" dirty="0">
                <a:latin typeface="+mj-lt"/>
              </a:rPr>
              <a:t>  pays benefits directly to you based on the coverage selected.</a:t>
            </a:r>
          </a:p>
        </p:txBody>
      </p:sp>
    </p:spTree>
    <p:extLst>
      <p:ext uri="{BB962C8B-B14F-4D97-AF65-F5344CB8AC3E}">
        <p14:creationId xmlns:p14="http://schemas.microsoft.com/office/powerpoint/2010/main" val="2953746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91FE-BB44-0949-9E50-6B0CDD06BCB2}"/>
              </a:ext>
            </a:extLst>
          </p:cNvPr>
          <p:cNvSpPr>
            <a:spLocks noGrp="1"/>
          </p:cNvSpPr>
          <p:nvPr>
            <p:ph type="ctrTitle"/>
          </p:nvPr>
        </p:nvSpPr>
        <p:spPr>
          <a:xfrm>
            <a:off x="1524000" y="1430181"/>
            <a:ext cx="9144000" cy="2387600"/>
          </a:xfrm>
        </p:spPr>
        <p:txBody>
          <a:bodyPr/>
          <a:lstStyle/>
          <a:p>
            <a:r>
              <a:rPr lang="en-US" sz="6600" dirty="0">
                <a:latin typeface="+mn-lt"/>
              </a:rPr>
              <a:t>Questions?</a:t>
            </a:r>
          </a:p>
        </p:txBody>
      </p:sp>
    </p:spTree>
    <p:extLst>
      <p:ext uri="{BB962C8B-B14F-4D97-AF65-F5344CB8AC3E}">
        <p14:creationId xmlns:p14="http://schemas.microsoft.com/office/powerpoint/2010/main" val="1141304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8991" y="3827865"/>
            <a:ext cx="10153934" cy="1173707"/>
          </a:xfrm>
          <a:prstGeom prst="rect">
            <a:avLst/>
          </a:prstGeom>
        </p:spPr>
        <p:txBody>
          <a:bodyPr wrap="square" rtlCol="0">
            <a:normAutofit/>
          </a:bodyPr>
          <a:lstStyle/>
          <a:p>
            <a:pPr algn="r"/>
            <a:endParaRPr lang="en-US" sz="4800" b="1" dirty="0">
              <a:solidFill>
                <a:srgbClr val="AB2C29"/>
              </a:solidFill>
            </a:endParaRPr>
          </a:p>
        </p:txBody>
      </p:sp>
      <p:sp>
        <p:nvSpPr>
          <p:cNvPr id="3" name="Rectangle 2"/>
          <p:cNvSpPr/>
          <p:nvPr/>
        </p:nvSpPr>
        <p:spPr>
          <a:xfrm>
            <a:off x="968991" y="3380367"/>
            <a:ext cx="10556070" cy="3693319"/>
          </a:xfrm>
          <a:prstGeom prst="rect">
            <a:avLst/>
          </a:prstGeom>
        </p:spPr>
        <p:txBody>
          <a:bodyPr wrap="square">
            <a:spAutoFit/>
          </a:bodyPr>
          <a:lstStyle/>
          <a:p>
            <a:pPr algn="just"/>
            <a:r>
              <a:rPr lang="en-US" sz="1050" kern="1100" spc="-20" dirty="0">
                <a:solidFill>
                  <a:srgbClr val="929292"/>
                </a:solidFill>
                <a:latin typeface="Amsi Pro Cond Light" panose="020B0A06020201010104" pitchFamily="34" charset="77"/>
                <a:ea typeface="DotumChe" panose="020B0609000101010101" pitchFamily="49" charset="-127"/>
                <a:cs typeface="Arial Narrow" panose="020B0604020202020204" pitchFamily="34" charset="0"/>
              </a:rPr>
              <a:t>FOR PRODUCER USE ONLY. NOT FOR USE WITH THE GENERAL PUBLIC. NOT AVAILABLE IN NEW YORK.</a:t>
            </a:r>
            <a:endParaRPr lang="en-US" sz="1050" dirty="0">
              <a:solidFill>
                <a:srgbClr val="929292"/>
              </a:solidFill>
              <a:latin typeface="Amsi Pro Cond Light" panose="020B0A06020201010104" pitchFamily="34" charset="77"/>
            </a:endParaRPr>
          </a:p>
          <a:p>
            <a:pPr algn="just"/>
            <a:r>
              <a:rPr lang="en-US" sz="1050" dirty="0">
                <a:solidFill>
                  <a:srgbClr val="929292"/>
                </a:solidFill>
                <a:latin typeface="Amsi Pro Cond Light" panose="020B0A06020201010104" pitchFamily="34" charset="77"/>
              </a:rPr>
              <a:t>Group Hospital Indemnity insurance provides limited benefit coverage, is not a substitute for major medical insurance, and may not be appropriate for Medicaid recipients. It is not comprehensive major medical insurance and does not satisfy the requirement for minimum essential coverage under the Affordable Care Act (ACA). It may contain reductions of benefits, limitations and exclusions. The description of benefits is intended only to highlight the insured employee’s benefits and should not be relied upon to fully determine coverage. If this description conflicts in any way with the terms of the policy/certificate, the terms of the policy/certificate prevail. For complete benefits descriptions and conditions, see the policy/certificate.</a:t>
            </a:r>
            <a:br>
              <a:rPr lang="en-US" sz="1050" dirty="0">
                <a:solidFill>
                  <a:srgbClr val="929292"/>
                </a:solidFill>
                <a:latin typeface="Amsi Pro Cond Light" panose="020B0A06020201010104" pitchFamily="34" charset="77"/>
              </a:rPr>
            </a:br>
            <a:endParaRPr lang="en-US" sz="1050" dirty="0">
              <a:solidFill>
                <a:srgbClr val="929292"/>
              </a:solidFill>
              <a:latin typeface="Amsi Pro Cond Light" panose="020B0A06020201010104" pitchFamily="34" charset="77"/>
            </a:endParaRPr>
          </a:p>
          <a:p>
            <a:pPr algn="just"/>
            <a:r>
              <a:rPr lang="en-US" sz="1050" dirty="0">
                <a:solidFill>
                  <a:srgbClr val="929292"/>
                </a:solidFill>
                <a:latin typeface="Amsi Pro Cond Light" panose="020B0A06020201010104" pitchFamily="34" charset="77"/>
              </a:rPr>
              <a:t>Circular 230 Disclosure: Any U.S. tax information contained in this communication is not intended or written to be used, and cannot be used, for the purpose of (</a:t>
            </a:r>
            <a:r>
              <a:rPr lang="en-US" sz="1050" dirty="0" err="1">
                <a:solidFill>
                  <a:srgbClr val="929292"/>
                </a:solidFill>
                <a:latin typeface="Amsi Pro Cond Light" panose="020B0A06020201010104" pitchFamily="34" charset="77"/>
              </a:rPr>
              <a:t>i</a:t>
            </a:r>
            <a:r>
              <a:rPr lang="en-US" sz="1050" dirty="0">
                <a:solidFill>
                  <a:srgbClr val="929292"/>
                </a:solidFill>
                <a:latin typeface="Amsi Pro Cond Light" panose="020B0A06020201010104" pitchFamily="34" charset="77"/>
              </a:rPr>
              <a:t>) avoiding penalties under the Internal Revenue Code, or (ii) promoting, marketing or recommending to another party any matters addressed herein. </a:t>
            </a:r>
          </a:p>
          <a:p>
            <a:pPr algn="just"/>
            <a:endParaRPr lang="en-US" sz="1050" dirty="0">
              <a:solidFill>
                <a:srgbClr val="929292"/>
              </a:solidFill>
              <a:latin typeface="Amsi Pro Cond Light" panose="020B0A06020201010104" pitchFamily="34" charset="77"/>
            </a:endParaRPr>
          </a:p>
          <a:p>
            <a:pPr algn="just"/>
            <a:r>
              <a:rPr lang="en-US" sz="1050" dirty="0">
                <a:solidFill>
                  <a:srgbClr val="929292"/>
                </a:solidFill>
                <a:latin typeface="Amsi Pro Cond Light" panose="020B0A06020201010104" pitchFamily="34" charset="77"/>
              </a:rPr>
              <a:t>Policy/Certificate Form Nos. G H1730/G H1730C, G H1731/G H1731C and Certificate Rider Form Nos. R G1732C Critical Illness Certificate Rider; R G1733C Drug and Alcohol Rehabilitation Certificate Rider; R G1734C Extended Care Certificate Rider; R G1735C Genetic Screening Test Certificate Rider; R G2202C Hospital Observation Rider; R G1736C Hospital Indemnity Care Certificate Rider; R G1737C Mental and Nervous Disorder Certificate Rider; R G1738C Outpatient Accident Certificate Rider; R G1739C Outpatient Sickness Certificate Rider; R G1740C Preventive Care Certificate Rider; R G1741C Supportive Care Certificate Rider; R G1742C Surgical Certificate Rider and R G1743C Waiver of Premium Certificate Rider underwritten by </a:t>
            </a:r>
            <a:r>
              <a:rPr lang="en-US" sz="1050" dirty="0" err="1">
                <a:solidFill>
                  <a:srgbClr val="929292"/>
                </a:solidFill>
                <a:latin typeface="Amsi Pro Cond Light" panose="020B0A06020201010104" pitchFamily="34" charset="77"/>
              </a:rPr>
              <a:t>Assurity</a:t>
            </a:r>
            <a:r>
              <a:rPr lang="en-US" sz="1050" dirty="0">
                <a:solidFill>
                  <a:srgbClr val="929292"/>
                </a:solidFill>
                <a:latin typeface="Amsi Pro Cond Light" panose="020B0A06020201010104" pitchFamily="34" charset="77"/>
              </a:rPr>
              <a:t> Life Insurance Company, Lincoln, NE. </a:t>
            </a:r>
          </a:p>
          <a:p>
            <a:pPr algn="just"/>
            <a:endParaRPr lang="en-US" sz="1050" dirty="0">
              <a:solidFill>
                <a:srgbClr val="929292"/>
              </a:solidFill>
              <a:latin typeface="Amsi Pro Cond Light" panose="020B0A06020201010104" pitchFamily="34" charset="77"/>
            </a:endParaRPr>
          </a:p>
          <a:p>
            <a:pPr algn="just"/>
            <a:r>
              <a:rPr lang="en-US" sz="1050" dirty="0" err="1">
                <a:solidFill>
                  <a:srgbClr val="929292"/>
                </a:solidFill>
                <a:latin typeface="Amsi Pro Cond Light" panose="020B0A06020201010104" pitchFamily="34" charset="77"/>
              </a:rPr>
              <a:t>Assurity</a:t>
            </a:r>
            <a:r>
              <a:rPr lang="en-US" sz="1050" dirty="0">
                <a:solidFill>
                  <a:srgbClr val="929292"/>
                </a:solidFill>
                <a:latin typeface="Amsi Pro Cond Light" panose="020B0A06020201010104" pitchFamily="34" charset="77"/>
              </a:rPr>
              <a:t> is a marketing name for the mutual holding company </a:t>
            </a:r>
            <a:r>
              <a:rPr lang="en-US" sz="1050" dirty="0" err="1">
                <a:solidFill>
                  <a:srgbClr val="929292"/>
                </a:solidFill>
                <a:latin typeface="Amsi Pro Cond Light" panose="020B0A06020201010104" pitchFamily="34" charset="77"/>
              </a:rPr>
              <a:t>Assurity</a:t>
            </a:r>
            <a:r>
              <a:rPr lang="en-US" sz="1050" dirty="0">
                <a:solidFill>
                  <a:srgbClr val="929292"/>
                </a:solidFill>
                <a:latin typeface="Amsi Pro Cond Light" panose="020B0A06020201010104" pitchFamily="34" charset="77"/>
              </a:rPr>
              <a:t> Group, Inc. and its subsidiaries. Those subsidiaries include but are not limited to: </a:t>
            </a:r>
            <a:r>
              <a:rPr lang="en-US" sz="1050" dirty="0" err="1">
                <a:solidFill>
                  <a:srgbClr val="929292"/>
                </a:solidFill>
                <a:latin typeface="Amsi Pro Cond Light" panose="020B0A06020201010104" pitchFamily="34" charset="77"/>
              </a:rPr>
              <a:t>Assurity</a:t>
            </a:r>
            <a:r>
              <a:rPr lang="en-US" sz="1050" dirty="0">
                <a:solidFill>
                  <a:srgbClr val="929292"/>
                </a:solidFill>
                <a:latin typeface="Amsi Pro Cond Light" panose="020B0A06020201010104" pitchFamily="34" charset="77"/>
              </a:rPr>
              <a:t> Life Insurance Company and </a:t>
            </a:r>
            <a:r>
              <a:rPr lang="en-US" sz="1050" dirty="0" err="1">
                <a:solidFill>
                  <a:srgbClr val="929292"/>
                </a:solidFill>
                <a:latin typeface="Amsi Pro Cond Light" panose="020B0A06020201010104" pitchFamily="34" charset="77"/>
              </a:rPr>
              <a:t>Assurity</a:t>
            </a:r>
            <a:r>
              <a:rPr lang="en-US" sz="1050" dirty="0">
                <a:solidFill>
                  <a:srgbClr val="929292"/>
                </a:solidFill>
                <a:latin typeface="Amsi Pro Cond Light" panose="020B0A06020201010104" pitchFamily="34" charset="77"/>
              </a:rPr>
              <a:t> Life Insurance Company of New York. Insurance products and services are offered by </a:t>
            </a:r>
            <a:r>
              <a:rPr lang="en-US" sz="1050" dirty="0" err="1">
                <a:solidFill>
                  <a:srgbClr val="929292"/>
                </a:solidFill>
                <a:latin typeface="Amsi Pro Cond Light" panose="020B0A06020201010104" pitchFamily="34" charset="77"/>
              </a:rPr>
              <a:t>Assurity</a:t>
            </a:r>
            <a:r>
              <a:rPr lang="en-US" sz="1050" dirty="0">
                <a:solidFill>
                  <a:srgbClr val="929292"/>
                </a:solidFill>
                <a:latin typeface="Amsi Pro Cond Light" panose="020B0A06020201010104" pitchFamily="34" charset="77"/>
              </a:rPr>
              <a:t> Life Insurance Company in all states except New York. In New York, insurance products and services are offered by </a:t>
            </a:r>
            <a:r>
              <a:rPr lang="en-US" sz="1050" dirty="0" err="1">
                <a:solidFill>
                  <a:srgbClr val="929292"/>
                </a:solidFill>
                <a:latin typeface="Amsi Pro Cond Light" panose="020B0A06020201010104" pitchFamily="34" charset="77"/>
              </a:rPr>
              <a:t>Assurity</a:t>
            </a:r>
            <a:r>
              <a:rPr lang="en-US" sz="1050" dirty="0">
                <a:solidFill>
                  <a:srgbClr val="929292"/>
                </a:solidFill>
                <a:latin typeface="Amsi Pro Cond Light" panose="020B0A06020201010104" pitchFamily="34" charset="77"/>
              </a:rPr>
              <a:t> Life Insurance Company of New York, Albany, New York. Product availability, features and rates may vary by state.</a:t>
            </a:r>
          </a:p>
          <a:p>
            <a:pPr algn="just"/>
            <a:endParaRPr lang="en-US" sz="1100" kern="1100" spc="-20" dirty="0">
              <a:solidFill>
                <a:srgbClr val="929292"/>
              </a:solidFill>
              <a:latin typeface="+mj-lt"/>
              <a:ea typeface="DotumChe" panose="020B0609000101010101" pitchFamily="49" charset="-127"/>
              <a:cs typeface="Arial Narrow" panose="020B0604020202020204" pitchFamily="34" charset="0"/>
            </a:endParaRPr>
          </a:p>
          <a:p>
            <a:pPr algn="just"/>
            <a:endParaRPr lang="en-US" sz="1100" kern="1100" spc="-20" dirty="0">
              <a:solidFill>
                <a:srgbClr val="929292"/>
              </a:solidFill>
              <a:latin typeface="+mj-lt"/>
              <a:ea typeface="DotumChe" panose="020B0609000101010101" pitchFamily="49" charset="-127"/>
              <a:cs typeface="Arial Narrow" panose="020B0604020202020204" pitchFamily="34" charset="0"/>
            </a:endParaRPr>
          </a:p>
          <a:p>
            <a:pPr algn="just"/>
            <a:endParaRPr lang="en-US" sz="1100" kern="1100" spc="-20" dirty="0">
              <a:solidFill>
                <a:srgbClr val="929292"/>
              </a:solidFill>
              <a:latin typeface="+mj-lt"/>
              <a:ea typeface="DotumChe" panose="020B0609000101010101" pitchFamily="49" charset="-127"/>
              <a:cs typeface="Arial Narrow" panose="020B0604020202020204" pitchFamily="34" charset="0"/>
            </a:endParaRPr>
          </a:p>
          <a:p>
            <a:pPr algn="just"/>
            <a:r>
              <a:rPr lang="en-US" altLang="ru-RU" sz="1100" dirty="0">
                <a:solidFill>
                  <a:schemeClr val="bg1"/>
                </a:solidFill>
              </a:rPr>
              <a:t>15-282-022703-18 (Rev. 08/22)</a:t>
            </a:r>
          </a:p>
          <a:p>
            <a:pPr algn="just"/>
            <a:endParaRPr lang="en-US" sz="1100" dirty="0">
              <a:solidFill>
                <a:schemeClr val="bg1">
                  <a:lumMod val="50000"/>
                </a:schemeClr>
              </a:solidFill>
              <a:latin typeface="Amsi Pro Cond Light" panose="020B0A06020201010104" pitchFamily="34" charset="77"/>
            </a:endParaRPr>
          </a:p>
          <a:p>
            <a:pPr algn="just"/>
            <a:endParaRPr lang="en-US" sz="1100" kern="1100" spc="-20" dirty="0">
              <a:solidFill>
                <a:srgbClr val="929292"/>
              </a:solidFill>
              <a:latin typeface="+mj-lt"/>
              <a:ea typeface="DotumChe" panose="020B0609000101010101" pitchFamily="49" charset="-127"/>
              <a:cs typeface="Arial Narrow" panose="020B0604020202020204" pitchFamily="34" charset="0"/>
            </a:endParaRPr>
          </a:p>
        </p:txBody>
      </p:sp>
      <p:pic>
        <p:nvPicPr>
          <p:cNvPr id="4" name="Picture 3">
            <a:extLst>
              <a:ext uri="{FF2B5EF4-FFF2-40B4-BE49-F238E27FC236}">
                <a16:creationId xmlns:a16="http://schemas.microsoft.com/office/drawing/2014/main" id="{656641E6-DD4B-0A4B-9C5B-59DE4A3C1BFE}"/>
              </a:ext>
            </a:extLst>
          </p:cNvPr>
          <p:cNvPicPr>
            <a:picLocks noChangeAspect="1"/>
          </p:cNvPicPr>
          <p:nvPr/>
        </p:nvPicPr>
        <p:blipFill>
          <a:blip r:embed="rId2"/>
          <a:stretch>
            <a:fillRect/>
          </a:stretch>
        </p:blipFill>
        <p:spPr>
          <a:xfrm>
            <a:off x="4453521" y="1602098"/>
            <a:ext cx="3284958" cy="759646"/>
          </a:xfrm>
          <a:prstGeom prst="rect">
            <a:avLst/>
          </a:prstGeom>
        </p:spPr>
      </p:pic>
    </p:spTree>
    <p:extLst>
      <p:ext uri="{BB962C8B-B14F-4D97-AF65-F5344CB8AC3E}">
        <p14:creationId xmlns:p14="http://schemas.microsoft.com/office/powerpoint/2010/main" val="997882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58444-9A9B-0844-9276-7755551B3D8B}"/>
              </a:ext>
            </a:extLst>
          </p:cNvPr>
          <p:cNvSpPr>
            <a:spLocks noGrp="1"/>
          </p:cNvSpPr>
          <p:nvPr>
            <p:ph type="body" sz="quarter" idx="10"/>
          </p:nvPr>
        </p:nvSpPr>
        <p:spPr>
          <a:xfrm>
            <a:off x="3071835" y="3540688"/>
            <a:ext cx="6048331" cy="625475"/>
          </a:xfrm>
        </p:spPr>
        <p:txBody>
          <a:bodyPr/>
          <a:lstStyle/>
          <a:p>
            <a:r>
              <a:rPr lang="en-US" sz="4400" dirty="0">
                <a:solidFill>
                  <a:srgbClr val="FFFFFF"/>
                </a:solidFill>
                <a:latin typeface="+mn-lt"/>
              </a:rPr>
              <a:t>Group Hospital Indemnity Insurance</a:t>
            </a:r>
          </a:p>
        </p:txBody>
      </p:sp>
      <p:cxnSp>
        <p:nvCxnSpPr>
          <p:cNvPr id="3" name="Straight Connector 2">
            <a:extLst>
              <a:ext uri="{FF2B5EF4-FFF2-40B4-BE49-F238E27FC236}">
                <a16:creationId xmlns:a16="http://schemas.microsoft.com/office/drawing/2014/main" id="{86840FAD-F494-EE42-B1A7-F72DB8A02CC0}"/>
              </a:ext>
            </a:extLst>
          </p:cNvPr>
          <p:cNvCxnSpPr>
            <a:cxnSpLocks/>
          </p:cNvCxnSpPr>
          <p:nvPr/>
        </p:nvCxnSpPr>
        <p:spPr>
          <a:xfrm flipH="1">
            <a:off x="4021974" y="3265343"/>
            <a:ext cx="4124499" cy="0"/>
          </a:xfrm>
          <a:prstGeom prst="line">
            <a:avLst/>
          </a:prstGeom>
          <a:ln w="19050" cap="rnd">
            <a:solidFill>
              <a:schemeClr val="bg1"/>
            </a:solidFill>
            <a:prstDash val="sysDot"/>
            <a:round/>
          </a:ln>
        </p:spPr>
        <p:style>
          <a:lnRef idx="2">
            <a:schemeClr val="accent3"/>
          </a:lnRef>
          <a:fillRef idx="0">
            <a:schemeClr val="accent3"/>
          </a:fillRef>
          <a:effectRef idx="1">
            <a:schemeClr val="accent3"/>
          </a:effectRef>
          <a:fontRef idx="minor">
            <a:schemeClr val="tx1"/>
          </a:fontRef>
        </p:style>
      </p:cxnSp>
      <p:pic>
        <p:nvPicPr>
          <p:cNvPr id="8" name="Picture 7">
            <a:extLst>
              <a:ext uri="{FF2B5EF4-FFF2-40B4-BE49-F238E27FC236}">
                <a16:creationId xmlns:a16="http://schemas.microsoft.com/office/drawing/2014/main" id="{3BD7E532-99EA-264C-8CD5-B82B046E2F95}"/>
              </a:ext>
            </a:extLst>
          </p:cNvPr>
          <p:cNvPicPr>
            <a:picLocks noChangeAspect="1"/>
          </p:cNvPicPr>
          <p:nvPr/>
        </p:nvPicPr>
        <p:blipFill>
          <a:blip r:embed="rId2"/>
          <a:stretch>
            <a:fillRect/>
          </a:stretch>
        </p:blipFill>
        <p:spPr>
          <a:xfrm>
            <a:off x="4614430" y="2236073"/>
            <a:ext cx="2963140" cy="685226"/>
          </a:xfrm>
          <a:prstGeom prst="rect">
            <a:avLst/>
          </a:prstGeom>
        </p:spPr>
      </p:pic>
    </p:spTree>
    <p:extLst>
      <p:ext uri="{BB962C8B-B14F-4D97-AF65-F5344CB8AC3E}">
        <p14:creationId xmlns:p14="http://schemas.microsoft.com/office/powerpoint/2010/main" val="2076379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B26A5B-0917-9E43-A85D-A086BD163E60}"/>
              </a:ext>
            </a:extLst>
          </p:cNvPr>
          <p:cNvSpPr>
            <a:spLocks noGrp="1"/>
          </p:cNvSpPr>
          <p:nvPr>
            <p:ph type="body" sz="quarter" idx="10"/>
          </p:nvPr>
        </p:nvSpPr>
        <p:spPr/>
        <p:txBody>
          <a:bodyPr/>
          <a:lstStyle/>
          <a:p>
            <a:pPr>
              <a:lnSpc>
                <a:spcPts val="5400"/>
              </a:lnSpc>
              <a:spcBef>
                <a:spcPts val="0"/>
              </a:spcBef>
            </a:pPr>
            <a:r>
              <a:rPr lang="en-US" sz="5400" dirty="0">
                <a:latin typeface="+mn-lt"/>
              </a:rPr>
              <a:t>Research Snapshot</a:t>
            </a:r>
          </a:p>
        </p:txBody>
      </p:sp>
      <p:sp>
        <p:nvSpPr>
          <p:cNvPr id="3" name="Text Placeholder 2">
            <a:extLst>
              <a:ext uri="{FF2B5EF4-FFF2-40B4-BE49-F238E27FC236}">
                <a16:creationId xmlns:a16="http://schemas.microsoft.com/office/drawing/2014/main" id="{13858BC2-61A2-7047-A2C8-4617BB6AC336}"/>
              </a:ext>
            </a:extLst>
          </p:cNvPr>
          <p:cNvSpPr>
            <a:spLocks noGrp="1"/>
          </p:cNvSpPr>
          <p:nvPr>
            <p:ph type="body" sz="quarter" idx="11"/>
          </p:nvPr>
        </p:nvSpPr>
        <p:spPr>
          <a:xfrm>
            <a:off x="5590855" y="1493301"/>
            <a:ext cx="5753137" cy="4195073"/>
          </a:xfrm>
        </p:spPr>
        <p:txBody>
          <a:bodyPr/>
          <a:lstStyle/>
          <a:p>
            <a:r>
              <a:rPr lang="en-US" sz="2400" dirty="0">
                <a:solidFill>
                  <a:schemeClr val="tx1">
                    <a:lumMod val="65000"/>
                    <a:lumOff val="35000"/>
                  </a:schemeClr>
                </a:solidFill>
                <a:latin typeface="+mn-lt"/>
              </a:rPr>
              <a:t>Average in-patient hospital stay is $11,259. </a:t>
            </a:r>
            <a:r>
              <a:rPr lang="en-US" sz="1100" i="1" dirty="0">
                <a:solidFill>
                  <a:schemeClr val="tx1">
                    <a:lumMod val="65000"/>
                    <a:lumOff val="35000"/>
                  </a:schemeClr>
                </a:solidFill>
                <a:latin typeface="+mn-lt"/>
              </a:rPr>
              <a:t>(HCUP Fast Stats. Healthcare Cost and Utilization Project (HCUP). November 2017)</a:t>
            </a:r>
          </a:p>
          <a:p>
            <a:r>
              <a:rPr lang="en-US" sz="2400" dirty="0">
                <a:solidFill>
                  <a:schemeClr val="tx1">
                    <a:lumMod val="65000"/>
                    <a:lumOff val="35000"/>
                  </a:schemeClr>
                </a:solidFill>
                <a:latin typeface="+mn-lt"/>
              </a:rPr>
              <a:t>Average length of hospital stay is over 4.5 days. </a:t>
            </a:r>
            <a:r>
              <a:rPr lang="en-US" sz="1100" i="1" dirty="0">
                <a:solidFill>
                  <a:schemeClr val="tx1">
                    <a:lumMod val="65000"/>
                    <a:lumOff val="35000"/>
                  </a:schemeClr>
                </a:solidFill>
                <a:latin typeface="+mn-lt"/>
              </a:rPr>
              <a:t>(HCUP Fast Stats. Healthcare Cost and Utilization Project (HCUP). November 2017)</a:t>
            </a:r>
          </a:p>
          <a:p>
            <a:r>
              <a:rPr lang="en-US" sz="2400" dirty="0">
                <a:solidFill>
                  <a:schemeClr val="tx1">
                    <a:lumMod val="65000"/>
                    <a:lumOff val="35000"/>
                  </a:schemeClr>
                </a:solidFill>
                <a:latin typeface="+mn-lt"/>
              </a:rPr>
              <a:t>Average cost of a hospital stay has increased 85% between 2000 and 2015. </a:t>
            </a:r>
            <a:r>
              <a:rPr lang="en-US" sz="1100" i="1" dirty="0">
                <a:solidFill>
                  <a:schemeClr val="tx1">
                    <a:lumMod val="65000"/>
                    <a:lumOff val="35000"/>
                  </a:schemeClr>
                </a:solidFill>
                <a:latin typeface="+mn-lt"/>
              </a:rPr>
              <a:t>(HCUP Fast Stats. Healthcare Cost and Utilization Project (HCUP). November 2017)</a:t>
            </a:r>
          </a:p>
          <a:p>
            <a:r>
              <a:rPr lang="en-US" sz="2400" dirty="0">
                <a:solidFill>
                  <a:schemeClr val="tx1">
                    <a:lumMod val="65000"/>
                    <a:lumOff val="35000"/>
                  </a:schemeClr>
                </a:solidFill>
                <a:latin typeface="+mn-lt"/>
              </a:rPr>
              <a:t>Industry-wide, Hospital Indemnity insurance produces 8% of total voluntary sales, or $622M. </a:t>
            </a:r>
            <a:r>
              <a:rPr lang="en-US" sz="1100" i="1" dirty="0">
                <a:solidFill>
                  <a:schemeClr val="tx1">
                    <a:lumMod val="65000"/>
                    <a:lumOff val="35000"/>
                  </a:schemeClr>
                </a:solidFill>
                <a:latin typeface="+mn-lt"/>
              </a:rPr>
              <a:t>(</a:t>
            </a:r>
            <a:r>
              <a:rPr lang="en-US" sz="1100" i="1" dirty="0" err="1">
                <a:solidFill>
                  <a:schemeClr val="tx1">
                    <a:lumMod val="65000"/>
                    <a:lumOff val="35000"/>
                  </a:schemeClr>
                </a:solidFill>
                <a:latin typeface="+mn-lt"/>
              </a:rPr>
              <a:t>Eastbridge</a:t>
            </a:r>
            <a:r>
              <a:rPr lang="en-US" sz="1100" i="1" dirty="0">
                <a:solidFill>
                  <a:schemeClr val="tx1">
                    <a:lumMod val="65000"/>
                    <a:lumOff val="35000"/>
                  </a:schemeClr>
                </a:solidFill>
                <a:latin typeface="+mn-lt"/>
              </a:rPr>
              <a:t> U.S. Voluntary/Worksite Sales Report 2016)</a:t>
            </a:r>
          </a:p>
          <a:p>
            <a:endParaRPr lang="en-US" sz="2400" dirty="0">
              <a:solidFill>
                <a:schemeClr val="tx1">
                  <a:lumMod val="65000"/>
                  <a:lumOff val="35000"/>
                </a:schemeClr>
              </a:solidFill>
              <a:latin typeface="+mn-lt"/>
            </a:endParaRPr>
          </a:p>
        </p:txBody>
      </p:sp>
      <p:cxnSp>
        <p:nvCxnSpPr>
          <p:cNvPr id="4" name="Straight Connector 3">
            <a:extLst>
              <a:ext uri="{FF2B5EF4-FFF2-40B4-BE49-F238E27FC236}">
                <a16:creationId xmlns:a16="http://schemas.microsoft.com/office/drawing/2014/main" id="{94EFA7E4-6DC5-2E44-819B-78B15956A55A}"/>
              </a:ext>
            </a:extLst>
          </p:cNvPr>
          <p:cNvCxnSpPr>
            <a:cxnSpLocks/>
          </p:cNvCxnSpPr>
          <p:nvPr/>
        </p:nvCxnSpPr>
        <p:spPr>
          <a:xfrm>
            <a:off x="5191760" y="1071418"/>
            <a:ext cx="0" cy="4281978"/>
          </a:xfrm>
          <a:prstGeom prst="line">
            <a:avLst/>
          </a:prstGeom>
          <a:ln w="19050" cap="rnd">
            <a:prstDash val="sysDot"/>
            <a:round/>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495491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647E2E-4AA2-2B49-81B7-679296CE3AC9}"/>
              </a:ext>
            </a:extLst>
          </p:cNvPr>
          <p:cNvSpPr>
            <a:spLocks noGrp="1"/>
          </p:cNvSpPr>
          <p:nvPr>
            <p:ph type="ctrTitle"/>
          </p:nvPr>
        </p:nvSpPr>
        <p:spPr>
          <a:xfrm>
            <a:off x="6460193" y="2640629"/>
            <a:ext cx="4804665" cy="3755506"/>
          </a:xfrm>
        </p:spPr>
        <p:txBody>
          <a:bodyPr>
            <a:normAutofit fontScale="90000"/>
          </a:bodyPr>
          <a:lstStyle/>
          <a:p>
            <a:r>
              <a:rPr lang="en-US" sz="2200" b="0" dirty="0">
                <a:solidFill>
                  <a:schemeClr val="tx1">
                    <a:lumMod val="65000"/>
                    <a:lumOff val="35000"/>
                  </a:schemeClr>
                </a:solidFill>
                <a:latin typeface="+mj-lt"/>
              </a:rPr>
              <a:t>Group Hospital Indemnity Insurance offers multiple plans at a variety of price points, plus unique Prime Benefits, Basic Care and Sickness Only plans. Optional riders may be added to certain Group Hospital Indemnity Plans for extra financial protection.*</a:t>
            </a:r>
            <a:br>
              <a:rPr lang="en-US" sz="2200" b="0" dirty="0">
                <a:latin typeface="+mj-lt"/>
              </a:rPr>
            </a:br>
            <a:br>
              <a:rPr lang="en-US" sz="2200" b="0" dirty="0">
                <a:latin typeface="+mj-lt"/>
              </a:rPr>
            </a:br>
            <a:br>
              <a:rPr lang="en-US" sz="2200" b="0" dirty="0">
                <a:latin typeface="+mj-lt"/>
              </a:rPr>
            </a:br>
            <a:br>
              <a:rPr lang="en-US" sz="2200" b="0" dirty="0">
                <a:latin typeface="+mj-lt"/>
              </a:rPr>
            </a:br>
            <a:br>
              <a:rPr lang="en-US" sz="2200" b="0" dirty="0">
                <a:latin typeface="+mj-lt"/>
              </a:rPr>
            </a:br>
            <a:r>
              <a:rPr lang="en-US" sz="1200" b="0" i="1" dirty="0">
                <a:solidFill>
                  <a:schemeClr val="tx1">
                    <a:lumMod val="65000"/>
                    <a:lumOff val="35000"/>
                  </a:schemeClr>
                </a:solidFill>
                <a:latin typeface="+mn-lt"/>
              </a:rPr>
              <a:t>*Not all benefits included in the Prime Benefits, Basic Care, Sickness Only, Tier 1 and Tier 2 plans.</a:t>
            </a:r>
            <a:br>
              <a:rPr lang="en-US" sz="2400" i="1" dirty="0">
                <a:solidFill>
                  <a:schemeClr val="tx1">
                    <a:lumMod val="65000"/>
                    <a:lumOff val="35000"/>
                  </a:schemeClr>
                </a:solidFill>
                <a:latin typeface="Myriad Pro" panose="020B0503030403020204" pitchFamily="34" charset="0"/>
              </a:rPr>
            </a:br>
            <a:br>
              <a:rPr lang="en-US" sz="2200" b="0" dirty="0">
                <a:latin typeface="+mj-lt"/>
              </a:rPr>
            </a:br>
            <a:br>
              <a:rPr lang="en-US" sz="2200" b="0" dirty="0">
                <a:latin typeface="+mj-lt"/>
              </a:rPr>
            </a:br>
            <a:br>
              <a:rPr lang="en-US" sz="2200" b="0" dirty="0">
                <a:latin typeface="+mj-lt"/>
              </a:rPr>
            </a:br>
            <a:endParaRPr lang="en-US" sz="2200" b="0" dirty="0">
              <a:latin typeface="+mj-lt"/>
            </a:endParaRPr>
          </a:p>
        </p:txBody>
      </p:sp>
      <p:sp>
        <p:nvSpPr>
          <p:cNvPr id="7" name="Rectangle 6">
            <a:extLst>
              <a:ext uri="{FF2B5EF4-FFF2-40B4-BE49-F238E27FC236}">
                <a16:creationId xmlns:a16="http://schemas.microsoft.com/office/drawing/2014/main" id="{A12E8718-6C3F-994F-AF1C-1D7047C50C09}"/>
              </a:ext>
            </a:extLst>
          </p:cNvPr>
          <p:cNvSpPr/>
          <p:nvPr/>
        </p:nvSpPr>
        <p:spPr>
          <a:xfrm>
            <a:off x="6460193" y="1317153"/>
            <a:ext cx="4804665" cy="1035668"/>
          </a:xfrm>
          <a:prstGeom prst="rect">
            <a:avLst/>
          </a:prstGeom>
        </p:spPr>
        <p:txBody>
          <a:bodyPr wrap="square">
            <a:spAutoFit/>
          </a:bodyPr>
          <a:lstStyle/>
          <a:p>
            <a:pPr>
              <a:lnSpc>
                <a:spcPts val="3600"/>
              </a:lnSpc>
            </a:pPr>
            <a:r>
              <a:rPr lang="en-US" sz="4000" b="1" dirty="0">
                <a:solidFill>
                  <a:srgbClr val="AB2C29"/>
                </a:solidFill>
              </a:rPr>
              <a:t>Group Hospital Indemnity Insurance</a:t>
            </a:r>
          </a:p>
        </p:txBody>
      </p:sp>
      <p:pic>
        <p:nvPicPr>
          <p:cNvPr id="8" name="Picture Placeholder 7">
            <a:extLst>
              <a:ext uri="{FF2B5EF4-FFF2-40B4-BE49-F238E27FC236}">
                <a16:creationId xmlns:a16="http://schemas.microsoft.com/office/drawing/2014/main" id="{2D3BDB82-9C7C-7B42-A2AD-1B17D063D77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2177" r="33568"/>
          <a:stretch/>
        </p:blipFill>
        <p:spPr>
          <a:xfrm>
            <a:off x="0" y="2023"/>
            <a:ext cx="5580185" cy="6855977"/>
          </a:xfrm>
          <a:prstGeom prst="rect">
            <a:avLst/>
          </a:prstGeom>
        </p:spPr>
      </p:pic>
    </p:spTree>
    <p:extLst>
      <p:ext uri="{BB962C8B-B14F-4D97-AF65-F5344CB8AC3E}">
        <p14:creationId xmlns:p14="http://schemas.microsoft.com/office/powerpoint/2010/main" val="1477472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7EDDF7-8A2A-394D-97F5-ACC3DD9A0AE1}"/>
              </a:ext>
            </a:extLst>
          </p:cNvPr>
          <p:cNvSpPr>
            <a:spLocks noGrp="1"/>
          </p:cNvSpPr>
          <p:nvPr>
            <p:ph type="body" sz="quarter" idx="10"/>
          </p:nvPr>
        </p:nvSpPr>
        <p:spPr>
          <a:xfrm>
            <a:off x="587375" y="2651125"/>
            <a:ext cx="4249738" cy="1679335"/>
          </a:xfrm>
        </p:spPr>
        <p:txBody>
          <a:bodyPr/>
          <a:lstStyle/>
          <a:p>
            <a:r>
              <a:rPr lang="en-US" sz="5400" dirty="0">
                <a:latin typeface="+mn-lt"/>
              </a:rPr>
              <a:t>Advantages</a:t>
            </a:r>
          </a:p>
        </p:txBody>
      </p:sp>
      <p:sp>
        <p:nvSpPr>
          <p:cNvPr id="4" name="Text Placeholder 3">
            <a:extLst>
              <a:ext uri="{FF2B5EF4-FFF2-40B4-BE49-F238E27FC236}">
                <a16:creationId xmlns:a16="http://schemas.microsoft.com/office/drawing/2014/main" id="{B7FB7DBB-7E21-5B4E-942F-107EBCA94617}"/>
              </a:ext>
            </a:extLst>
          </p:cNvPr>
          <p:cNvSpPr>
            <a:spLocks noGrp="1"/>
          </p:cNvSpPr>
          <p:nvPr>
            <p:ph type="body" sz="quarter" idx="11"/>
          </p:nvPr>
        </p:nvSpPr>
        <p:spPr>
          <a:xfrm>
            <a:off x="5653665" y="1323570"/>
            <a:ext cx="6016252" cy="2908608"/>
          </a:xfrm>
        </p:spPr>
        <p:txBody>
          <a:bodyPr/>
          <a:lstStyle/>
          <a:p>
            <a:pPr>
              <a:spcAft>
                <a:spcPts val="1200"/>
              </a:spcAft>
            </a:pPr>
            <a:r>
              <a:rPr lang="en-US" sz="2200" dirty="0"/>
              <a:t>Helps cover out-of-pocket expenses associated with a hospital stay</a:t>
            </a:r>
          </a:p>
          <a:p>
            <a:pPr>
              <a:spcAft>
                <a:spcPts val="1200"/>
              </a:spcAft>
            </a:pPr>
            <a:r>
              <a:rPr lang="en-US" sz="2200" dirty="0"/>
              <a:t>Benefits paid directly to insured person</a:t>
            </a:r>
          </a:p>
          <a:p>
            <a:pPr>
              <a:spcAft>
                <a:spcPts val="1200"/>
              </a:spcAft>
            </a:pPr>
            <a:r>
              <a:rPr lang="en-US" sz="2200" dirty="0"/>
              <a:t>No networks, see any doctor</a:t>
            </a:r>
          </a:p>
          <a:p>
            <a:pPr>
              <a:spcAft>
                <a:spcPts val="1200"/>
              </a:spcAft>
            </a:pPr>
            <a:r>
              <a:rPr lang="en-US" sz="2200" dirty="0"/>
              <a:t>Guaranteed issue – no medical exams or tests to qualify</a:t>
            </a:r>
          </a:p>
          <a:p>
            <a:pPr>
              <a:spcAft>
                <a:spcPts val="1200"/>
              </a:spcAft>
            </a:pPr>
            <a:r>
              <a:rPr lang="en-US" sz="2200" dirty="0"/>
              <a:t>Flexible plans can fit into a variety of budgets</a:t>
            </a:r>
          </a:p>
          <a:p>
            <a:pPr>
              <a:spcAft>
                <a:spcPts val="1200"/>
              </a:spcAft>
            </a:pPr>
            <a:r>
              <a:rPr lang="en-US" sz="2200" dirty="0"/>
              <a:t>No deductibles, copays or coinsurance</a:t>
            </a:r>
          </a:p>
          <a:p>
            <a:pPr>
              <a:spcAft>
                <a:spcPts val="1200"/>
              </a:spcAft>
            </a:pPr>
            <a:endParaRPr lang="en-US" sz="2200" dirty="0"/>
          </a:p>
        </p:txBody>
      </p:sp>
      <p:cxnSp>
        <p:nvCxnSpPr>
          <p:cNvPr id="5" name="Straight Connector 4">
            <a:extLst>
              <a:ext uri="{FF2B5EF4-FFF2-40B4-BE49-F238E27FC236}">
                <a16:creationId xmlns:a16="http://schemas.microsoft.com/office/drawing/2014/main" id="{861073A8-847F-2D44-AB69-5A243B5CACD1}"/>
              </a:ext>
            </a:extLst>
          </p:cNvPr>
          <p:cNvCxnSpPr>
            <a:cxnSpLocks/>
          </p:cNvCxnSpPr>
          <p:nvPr/>
        </p:nvCxnSpPr>
        <p:spPr>
          <a:xfrm>
            <a:off x="5191760" y="1690591"/>
            <a:ext cx="0" cy="3176973"/>
          </a:xfrm>
          <a:prstGeom prst="line">
            <a:avLst/>
          </a:prstGeom>
          <a:ln w="19050" cap="rnd">
            <a:prstDash val="sysDot"/>
            <a:round/>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700908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7EDDF7-8A2A-394D-97F5-ACC3DD9A0AE1}"/>
              </a:ext>
            </a:extLst>
          </p:cNvPr>
          <p:cNvSpPr>
            <a:spLocks noGrp="1"/>
          </p:cNvSpPr>
          <p:nvPr>
            <p:ph type="body" sz="quarter" idx="4294967295"/>
          </p:nvPr>
        </p:nvSpPr>
        <p:spPr>
          <a:xfrm>
            <a:off x="942021" y="2861755"/>
            <a:ext cx="4249738" cy="1679575"/>
          </a:xfrm>
          <a:prstGeom prst="rect">
            <a:avLst/>
          </a:prstGeom>
        </p:spPr>
        <p:txBody>
          <a:bodyPr/>
          <a:lstStyle/>
          <a:p>
            <a:pPr marL="0" indent="0">
              <a:buNone/>
            </a:pPr>
            <a:r>
              <a:rPr lang="en-US" sz="5400" b="1" dirty="0">
                <a:solidFill>
                  <a:schemeClr val="bg1"/>
                </a:solidFill>
                <a:latin typeface="+mn-lt"/>
              </a:rPr>
              <a:t>Key Features</a:t>
            </a:r>
          </a:p>
        </p:txBody>
      </p:sp>
      <p:sp>
        <p:nvSpPr>
          <p:cNvPr id="4" name="Text Placeholder 3">
            <a:extLst>
              <a:ext uri="{FF2B5EF4-FFF2-40B4-BE49-F238E27FC236}">
                <a16:creationId xmlns:a16="http://schemas.microsoft.com/office/drawing/2014/main" id="{B7FB7DBB-7E21-5B4E-942F-107EBCA94617}"/>
              </a:ext>
            </a:extLst>
          </p:cNvPr>
          <p:cNvSpPr>
            <a:spLocks noGrp="1"/>
          </p:cNvSpPr>
          <p:nvPr>
            <p:ph type="body" sz="quarter" idx="4294967295"/>
          </p:nvPr>
        </p:nvSpPr>
        <p:spPr>
          <a:xfrm>
            <a:off x="5332491" y="814218"/>
            <a:ext cx="6491335" cy="4783137"/>
          </a:xfrm>
          <a:prstGeom prst="rect">
            <a:avLst/>
          </a:prstGeom>
        </p:spPr>
        <p:txBody>
          <a:bodyPr/>
          <a:lstStyle/>
          <a:p>
            <a:r>
              <a:rPr lang="en-US" sz="2200" dirty="0">
                <a:solidFill>
                  <a:schemeClr val="bg1"/>
                </a:solidFill>
                <a:latin typeface="+mn-lt"/>
              </a:rPr>
              <a:t>Employers can select between a fixed lump-sum hospital admission benefit or an increasing lump-sum hospital admission benefit based on the number of days confined</a:t>
            </a:r>
          </a:p>
          <a:p>
            <a:r>
              <a:rPr lang="en-US" sz="2200" dirty="0">
                <a:solidFill>
                  <a:schemeClr val="bg1"/>
                </a:solidFill>
                <a:latin typeface="+mn-lt"/>
              </a:rPr>
              <a:t>Covers employee, spouse or partner, dependent children/grandchildren or the entire family</a:t>
            </a:r>
          </a:p>
          <a:p>
            <a:r>
              <a:rPr lang="en-US" sz="2200" dirty="0">
                <a:solidFill>
                  <a:schemeClr val="bg1"/>
                </a:solidFill>
                <a:latin typeface="+mn-lt"/>
              </a:rPr>
              <a:t>Three tiered plans to choose from based the type of care and desired benefit level</a:t>
            </a:r>
          </a:p>
          <a:p>
            <a:r>
              <a:rPr lang="en-US" sz="2200" dirty="0">
                <a:solidFill>
                  <a:schemeClr val="bg1"/>
                </a:solidFill>
                <a:latin typeface="+mn-lt"/>
              </a:rPr>
              <a:t>Additional plan options including the Prime Benefits, Basic Care and Sickness Only plans</a:t>
            </a:r>
          </a:p>
          <a:p>
            <a:r>
              <a:rPr lang="en-US" sz="2200" dirty="0">
                <a:solidFill>
                  <a:schemeClr val="bg1"/>
                </a:solidFill>
                <a:latin typeface="+mn-lt"/>
              </a:rPr>
              <a:t>Portability option allows continuation of coverage for the life of the insured employee</a:t>
            </a:r>
          </a:p>
          <a:p>
            <a:r>
              <a:rPr lang="en-US" sz="2200" dirty="0">
                <a:solidFill>
                  <a:schemeClr val="bg1"/>
                </a:solidFill>
                <a:latin typeface="+mn-lt"/>
              </a:rPr>
              <a:t>11 optional riders for more financial protection (does not apply to Sickness Only, Basic Care, or Prime Benefits plans)</a:t>
            </a:r>
          </a:p>
          <a:p>
            <a:endParaRPr lang="en-US" sz="2200" dirty="0">
              <a:solidFill>
                <a:schemeClr val="bg1"/>
              </a:solidFill>
              <a:latin typeface="+mn-lt"/>
            </a:endParaRPr>
          </a:p>
          <a:p>
            <a:endParaRPr lang="en-US" sz="2200" dirty="0">
              <a:solidFill>
                <a:schemeClr val="bg1"/>
              </a:solidFill>
              <a:latin typeface="+mn-lt"/>
            </a:endParaRPr>
          </a:p>
          <a:p>
            <a:endParaRPr lang="en-US" sz="2200" dirty="0">
              <a:solidFill>
                <a:schemeClr val="bg1"/>
              </a:solidFill>
              <a:latin typeface="+mn-lt"/>
            </a:endParaRPr>
          </a:p>
        </p:txBody>
      </p:sp>
      <p:cxnSp>
        <p:nvCxnSpPr>
          <p:cNvPr id="11" name="Straight Connector 10">
            <a:extLst>
              <a:ext uri="{FF2B5EF4-FFF2-40B4-BE49-F238E27FC236}">
                <a16:creationId xmlns:a16="http://schemas.microsoft.com/office/drawing/2014/main" id="{890345C1-48BE-9E45-B813-B5159C03533C}"/>
              </a:ext>
            </a:extLst>
          </p:cNvPr>
          <p:cNvCxnSpPr>
            <a:cxnSpLocks/>
          </p:cNvCxnSpPr>
          <p:nvPr/>
        </p:nvCxnSpPr>
        <p:spPr>
          <a:xfrm flipH="1">
            <a:off x="5046904" y="683491"/>
            <a:ext cx="1" cy="5523345"/>
          </a:xfrm>
          <a:prstGeom prst="line">
            <a:avLst/>
          </a:prstGeom>
          <a:ln w="19050" cap="rnd">
            <a:prstDash val="sysDot"/>
            <a:round/>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548337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7569" y="457200"/>
            <a:ext cx="9135485" cy="1600200"/>
          </a:xfrm>
        </p:spPr>
        <p:txBody>
          <a:bodyPr/>
          <a:lstStyle/>
          <a:p>
            <a:r>
              <a:rPr lang="en-US" sz="5400" b="1" dirty="0">
                <a:solidFill>
                  <a:srgbClr val="AB2C29"/>
                </a:solidFill>
                <a:latin typeface="+mn-lt"/>
              </a:rPr>
              <a:t>Covered Benefits</a:t>
            </a:r>
            <a:br>
              <a:rPr lang="en-US" sz="3600" dirty="0">
                <a:solidFill>
                  <a:srgbClr val="AB2C29"/>
                </a:solidFill>
                <a:latin typeface="+mn-lt"/>
              </a:rPr>
            </a:br>
            <a:r>
              <a:rPr lang="en-US" dirty="0">
                <a:solidFill>
                  <a:srgbClr val="AB2C29"/>
                </a:solidFill>
                <a:latin typeface="+mn-lt"/>
              </a:rPr>
              <a:t>Group Hospital Indemnity Insurance</a:t>
            </a:r>
          </a:p>
        </p:txBody>
      </p:sp>
      <p:sp>
        <p:nvSpPr>
          <p:cNvPr id="6" name="Text Placeholder 5"/>
          <p:cNvSpPr>
            <a:spLocks noGrp="1"/>
          </p:cNvSpPr>
          <p:nvPr>
            <p:ph type="body" sz="half" idx="2"/>
          </p:nvPr>
        </p:nvSpPr>
        <p:spPr>
          <a:xfrm>
            <a:off x="987570" y="3259693"/>
            <a:ext cx="10197666" cy="968275"/>
          </a:xfrm>
        </p:spPr>
        <p:txBody>
          <a:bodyPr numCol="2"/>
          <a:lstStyle/>
          <a:p>
            <a:pPr marL="285750" indent="-285750">
              <a:buFont typeface="Arial" panose="020B0604020202020204" pitchFamily="34" charset="0"/>
              <a:buChar char="•"/>
            </a:pPr>
            <a:r>
              <a:rPr lang="en-US" b="1" dirty="0">
                <a:latin typeface="+mn-lt"/>
              </a:rPr>
              <a:t>Hospital Admission </a:t>
            </a:r>
            <a:r>
              <a:rPr lang="en-US" sz="1400" dirty="0">
                <a:latin typeface="+mn-lt"/>
              </a:rPr>
              <a:t>(HSA Compatible)</a:t>
            </a:r>
          </a:p>
          <a:p>
            <a:pPr marL="285750" indent="-285750">
              <a:buFont typeface="Arial" panose="020B0604020202020204" pitchFamily="34" charset="0"/>
              <a:buChar char="•"/>
            </a:pPr>
            <a:r>
              <a:rPr lang="en-US" b="1" dirty="0">
                <a:latin typeface="+mn-lt"/>
              </a:rPr>
              <a:t>Hospital Confinement </a:t>
            </a:r>
            <a:r>
              <a:rPr lang="en-US" sz="1400" dirty="0">
                <a:latin typeface="+mn-lt"/>
              </a:rPr>
              <a:t>(HSA Compatible)</a:t>
            </a:r>
          </a:p>
          <a:p>
            <a:pPr marL="285750" indent="-285750">
              <a:buFont typeface="Arial" panose="020B0604020202020204" pitchFamily="34" charset="0"/>
              <a:buChar char="•"/>
            </a:pPr>
            <a:r>
              <a:rPr lang="en-US" b="1" dirty="0">
                <a:latin typeface="+mn-lt"/>
              </a:rPr>
              <a:t>Intensive Care Unit </a:t>
            </a:r>
            <a:r>
              <a:rPr lang="en-US" sz="1400" dirty="0">
                <a:latin typeface="+mn-lt"/>
              </a:rPr>
              <a:t>(HSA Compatible)</a:t>
            </a:r>
          </a:p>
          <a:p>
            <a:pPr marL="285750"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r>
              <a:rPr lang="en-US" b="1" dirty="0">
                <a:latin typeface="+mn-lt"/>
              </a:rPr>
              <a:t>Sub-Acute ICU </a:t>
            </a:r>
            <a:r>
              <a:rPr lang="en-US" sz="1400" dirty="0">
                <a:latin typeface="+mn-lt"/>
              </a:rPr>
              <a:t>(HSA Compatible)</a:t>
            </a:r>
          </a:p>
          <a:p>
            <a:pPr marL="285750" indent="-285750">
              <a:buFont typeface="Arial" panose="020B0604020202020204" pitchFamily="34" charset="0"/>
              <a:buChar char="•"/>
            </a:pPr>
            <a:r>
              <a:rPr lang="en-US" b="1" dirty="0">
                <a:latin typeface="+mn-lt"/>
              </a:rPr>
              <a:t>Rehabilitation Unit</a:t>
            </a:r>
          </a:p>
          <a:p>
            <a:pPr marL="285750" indent="-285750">
              <a:buFont typeface="Arial" panose="020B0604020202020204" pitchFamily="34" charset="0"/>
              <a:buChar char="•"/>
            </a:pPr>
            <a:r>
              <a:rPr lang="en-US" b="1" dirty="0">
                <a:latin typeface="+mn-lt"/>
              </a:rPr>
              <a:t>Child Care</a:t>
            </a:r>
          </a:p>
          <a:p>
            <a:pPr marL="285750" indent="-285750">
              <a:buFont typeface="Arial" panose="020B0604020202020204" pitchFamily="34" charset="0"/>
              <a:buChar char="•"/>
            </a:pPr>
            <a:endParaRPr lang="en-US" dirty="0">
              <a:latin typeface="+mn-lt"/>
            </a:endParaRPr>
          </a:p>
        </p:txBody>
      </p:sp>
      <p:sp>
        <p:nvSpPr>
          <p:cNvPr id="3" name="Rectangle 2"/>
          <p:cNvSpPr/>
          <p:nvPr/>
        </p:nvSpPr>
        <p:spPr>
          <a:xfrm>
            <a:off x="987570" y="5569273"/>
            <a:ext cx="9588067" cy="600164"/>
          </a:xfrm>
          <a:prstGeom prst="rect">
            <a:avLst/>
          </a:prstGeom>
        </p:spPr>
        <p:txBody>
          <a:bodyPr wrap="square">
            <a:spAutoFit/>
          </a:bodyPr>
          <a:lstStyle/>
          <a:p>
            <a:r>
              <a:rPr lang="en-US" sz="1100" spc="-20" dirty="0">
                <a:solidFill>
                  <a:srgbClr val="929292"/>
                </a:solidFill>
                <a:latin typeface="+mj-lt"/>
              </a:rPr>
              <a:t>*See Group HI Coverage Highlight Sheet for more specific details, limitations and exclusions.</a:t>
            </a:r>
          </a:p>
          <a:p>
            <a:r>
              <a:rPr lang="en-US" sz="1100" spc="-20" dirty="0">
                <a:solidFill>
                  <a:srgbClr val="929292"/>
                </a:solidFill>
                <a:latin typeface="+mj-lt"/>
              </a:rPr>
              <a:t>** Not all benefits included in the Prime Benefits, Basic Care, Sickness Only, Tier 1 and Tier 2 plans.</a:t>
            </a:r>
          </a:p>
          <a:p>
            <a:endParaRPr lang="en-US" sz="1100" spc="-20" dirty="0">
              <a:solidFill>
                <a:srgbClr val="929292"/>
              </a:solidFill>
              <a:latin typeface="+mj-lt"/>
            </a:endParaRPr>
          </a:p>
        </p:txBody>
      </p:sp>
      <p:sp>
        <p:nvSpPr>
          <p:cNvPr id="5" name="Text Placeholder 5">
            <a:extLst>
              <a:ext uri="{FF2B5EF4-FFF2-40B4-BE49-F238E27FC236}">
                <a16:creationId xmlns:a16="http://schemas.microsoft.com/office/drawing/2014/main" id="{BED41E2F-D897-CB42-B6E6-22F0B75925C7}"/>
              </a:ext>
            </a:extLst>
          </p:cNvPr>
          <p:cNvSpPr txBox="1">
            <a:spLocks/>
          </p:cNvSpPr>
          <p:nvPr/>
        </p:nvSpPr>
        <p:spPr>
          <a:xfrm>
            <a:off x="987570" y="2381506"/>
            <a:ext cx="10197666" cy="968275"/>
          </a:xfrm>
          <a:prstGeom prst="rect">
            <a:avLst/>
          </a:prstGeom>
        </p:spPr>
        <p:txBody>
          <a:bodyPr numCol="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Amsi Pro Regular" panose="020B0A060202010101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65000"/>
                    <a:lumOff val="35000"/>
                  </a:schemeClr>
                </a:solidFill>
                <a:latin typeface="Amsi Pro Regular" panose="020B0A060202010101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65000"/>
                    <a:lumOff val="35000"/>
                  </a:schemeClr>
                </a:solidFill>
                <a:latin typeface="Amsi Pro Regular" panose="020B0A060202010101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Amsi Pro Regular" panose="020B0A060202010101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Amsi Pro Regular" panose="020B0A060202010101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latin typeface="+mn-lt"/>
              </a:rPr>
              <a:t>(Not all benefits included in the Prime Benefits, Basic Care, Sickness Only, Tier 1, and Tier 2 plans.)</a:t>
            </a:r>
          </a:p>
          <a:p>
            <a:endParaRPr lang="en-US" dirty="0">
              <a:latin typeface="+mn-lt"/>
            </a:endParaRPr>
          </a:p>
        </p:txBody>
      </p:sp>
    </p:spTree>
    <p:extLst>
      <p:ext uri="{BB962C8B-B14F-4D97-AF65-F5344CB8AC3E}">
        <p14:creationId xmlns:p14="http://schemas.microsoft.com/office/powerpoint/2010/main" val="3033983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7569" y="457200"/>
            <a:ext cx="9135485" cy="1600200"/>
          </a:xfrm>
        </p:spPr>
        <p:txBody>
          <a:bodyPr/>
          <a:lstStyle/>
          <a:p>
            <a:r>
              <a:rPr lang="en-US" sz="5400" b="1" dirty="0">
                <a:solidFill>
                  <a:srgbClr val="AB2C29"/>
                </a:solidFill>
                <a:latin typeface="+mn-lt"/>
              </a:rPr>
              <a:t>Covered Benefits</a:t>
            </a:r>
            <a:br>
              <a:rPr lang="en-US" sz="3600" dirty="0">
                <a:solidFill>
                  <a:srgbClr val="AB2C29"/>
                </a:solidFill>
                <a:latin typeface="+mn-lt"/>
              </a:rPr>
            </a:br>
            <a:r>
              <a:rPr lang="en-US" dirty="0">
                <a:solidFill>
                  <a:srgbClr val="AB2C29"/>
                </a:solidFill>
                <a:latin typeface="+mn-lt"/>
              </a:rPr>
              <a:t>Group HI Basic Care</a:t>
            </a:r>
          </a:p>
        </p:txBody>
      </p:sp>
      <p:sp>
        <p:nvSpPr>
          <p:cNvPr id="6" name="Text Placeholder 5"/>
          <p:cNvSpPr>
            <a:spLocks noGrp="1"/>
          </p:cNvSpPr>
          <p:nvPr>
            <p:ph type="body" sz="half" idx="2"/>
          </p:nvPr>
        </p:nvSpPr>
        <p:spPr>
          <a:xfrm>
            <a:off x="987570" y="2535416"/>
            <a:ext cx="10197666" cy="1140291"/>
          </a:xfrm>
        </p:spPr>
        <p:txBody>
          <a:bodyPr numCol="2" spcCol="457200"/>
          <a:lstStyle/>
          <a:p>
            <a:pPr marL="285750" indent="-285750">
              <a:buFont typeface="Arial" panose="020B0604020202020204" pitchFamily="34" charset="0"/>
              <a:buChar char="•"/>
            </a:pPr>
            <a:r>
              <a:rPr lang="en-US" b="1" dirty="0">
                <a:latin typeface="+mn-lt"/>
              </a:rPr>
              <a:t>Hospital Admission </a:t>
            </a:r>
            <a:r>
              <a:rPr lang="en-US" sz="1400" dirty="0">
                <a:latin typeface="+mn-lt"/>
              </a:rPr>
              <a:t>(Employers select either a fixed lump-sum benefit or increasing lump-sum benefit based on the number of days confined; HSA Compatible)</a:t>
            </a:r>
          </a:p>
          <a:p>
            <a:pPr marL="285750" indent="-285750">
              <a:buFont typeface="Arial" panose="020B0604020202020204" pitchFamily="34" charset="0"/>
              <a:buChar char="•"/>
            </a:pPr>
            <a:r>
              <a:rPr lang="en-US" b="1" dirty="0">
                <a:latin typeface="+mn-lt"/>
              </a:rPr>
              <a:t>Hospital Confinement </a:t>
            </a:r>
            <a:r>
              <a:rPr lang="en-US" sz="1400" dirty="0">
                <a:latin typeface="+mn-lt"/>
              </a:rPr>
              <a:t>($100 per day; HSA Compatible)</a:t>
            </a:r>
          </a:p>
          <a:p>
            <a:pPr marL="285750" indent="-285750">
              <a:buFont typeface="Arial" panose="020B0604020202020204" pitchFamily="34" charset="0"/>
              <a:buChar char="•"/>
            </a:pPr>
            <a:r>
              <a:rPr lang="en-US" b="1" dirty="0">
                <a:latin typeface="+mn-lt"/>
              </a:rPr>
              <a:t>Critical Illnesses </a:t>
            </a:r>
            <a:r>
              <a:rPr lang="en-US" sz="1400" dirty="0">
                <a:latin typeface="+mn-lt"/>
              </a:rPr>
              <a:t>(Heart Attack, Stroke, Invasive Cancer, Non-Invasive Cancer, Coronary Artery Bypass Surgery, Skin Cancer, Angioplasty; HSA Compatible)</a:t>
            </a:r>
            <a:br>
              <a:rPr lang="en-US" sz="1400" dirty="0">
                <a:latin typeface="+mn-lt"/>
              </a:rPr>
            </a:br>
            <a:br>
              <a:rPr lang="en-US" sz="1400" dirty="0">
                <a:latin typeface="+mn-lt"/>
              </a:rPr>
            </a:br>
            <a:br>
              <a:rPr lang="en-US" sz="1400" dirty="0">
                <a:latin typeface="+mn-lt"/>
              </a:rPr>
            </a:br>
            <a:endParaRPr lang="en-US" sz="1400" dirty="0">
              <a:latin typeface="+mn-lt"/>
            </a:endParaRPr>
          </a:p>
          <a:p>
            <a:pPr marL="285750" indent="-285750">
              <a:buFont typeface="Arial" panose="020B0604020202020204" pitchFamily="34" charset="0"/>
              <a:buChar char="•"/>
            </a:pPr>
            <a:r>
              <a:rPr lang="en-US" b="1" dirty="0">
                <a:latin typeface="+mn-lt"/>
              </a:rPr>
              <a:t>Preventive Care </a:t>
            </a:r>
            <a:r>
              <a:rPr lang="en-US" sz="1400" dirty="0">
                <a:latin typeface="+mn-lt"/>
              </a:rPr>
              <a:t>(Blood screening for triglycerides, cholesterol, HDL/LDL; fasting blood glucose test; annual physical exams; routine eye exams; immunizations; HSA Compatible)</a:t>
            </a:r>
          </a:p>
          <a:p>
            <a:pPr marL="285750" indent="-285750">
              <a:buFont typeface="Arial" panose="020B0604020202020204" pitchFamily="34" charset="0"/>
              <a:buChar char="•"/>
            </a:pPr>
            <a:r>
              <a:rPr lang="en-US" b="1" dirty="0">
                <a:latin typeface="+mn-lt"/>
              </a:rPr>
              <a:t>Outpatient Accident Benefits </a:t>
            </a:r>
            <a:r>
              <a:rPr lang="en-US" sz="1400" dirty="0">
                <a:latin typeface="+mn-lt"/>
              </a:rPr>
              <a:t>(Telemedicine, Doctors Office/Urgent Care, ER and ER Observation Unit; HSA Compatible)</a:t>
            </a:r>
          </a:p>
          <a:p>
            <a:pPr marL="285750" indent="-285750">
              <a:buFont typeface="Arial" panose="020B0604020202020204" pitchFamily="34" charset="0"/>
              <a:buChar char="•"/>
            </a:pPr>
            <a:r>
              <a:rPr lang="en-US" b="1" dirty="0">
                <a:latin typeface="+mn-lt"/>
              </a:rPr>
              <a:t>Supportive Care Benefits – Accident Only </a:t>
            </a:r>
            <a:br>
              <a:rPr lang="en-US" b="1" dirty="0">
                <a:latin typeface="+mn-lt"/>
              </a:rPr>
            </a:br>
            <a:r>
              <a:rPr lang="en-US" sz="1400" dirty="0">
                <a:latin typeface="+mn-lt"/>
              </a:rPr>
              <a:t>(Diagnostic Exams and X-Rays; HSA Compatible)</a:t>
            </a:r>
          </a:p>
          <a:p>
            <a:pPr marL="285750" indent="-285750">
              <a:buFont typeface="Arial" panose="020B0604020202020204" pitchFamily="34" charset="0"/>
              <a:buChar char="•"/>
            </a:pPr>
            <a:endParaRPr lang="en-US" dirty="0">
              <a:latin typeface="+mn-lt"/>
            </a:endParaRPr>
          </a:p>
        </p:txBody>
      </p:sp>
      <p:sp>
        <p:nvSpPr>
          <p:cNvPr id="3" name="Rectangle 2"/>
          <p:cNvSpPr/>
          <p:nvPr/>
        </p:nvSpPr>
        <p:spPr>
          <a:xfrm>
            <a:off x="987570" y="5696021"/>
            <a:ext cx="9588067" cy="430887"/>
          </a:xfrm>
          <a:prstGeom prst="rect">
            <a:avLst/>
          </a:prstGeom>
        </p:spPr>
        <p:txBody>
          <a:bodyPr wrap="square">
            <a:spAutoFit/>
          </a:bodyPr>
          <a:lstStyle/>
          <a:p>
            <a:r>
              <a:rPr lang="en-US" sz="1100" spc="-20" dirty="0">
                <a:solidFill>
                  <a:srgbClr val="929292"/>
                </a:solidFill>
                <a:latin typeface="+mj-lt"/>
              </a:rPr>
              <a:t>*See Group HI Basic Care Coverage Highlight Sheet for more specific details, limitations and exclusions.</a:t>
            </a:r>
          </a:p>
          <a:p>
            <a:endParaRPr lang="en-US" sz="1100" spc="-20" dirty="0">
              <a:solidFill>
                <a:srgbClr val="929292"/>
              </a:solidFill>
              <a:latin typeface="+mj-lt"/>
            </a:endParaRPr>
          </a:p>
        </p:txBody>
      </p:sp>
    </p:spTree>
    <p:extLst>
      <p:ext uri="{BB962C8B-B14F-4D97-AF65-F5344CB8AC3E}">
        <p14:creationId xmlns:p14="http://schemas.microsoft.com/office/powerpoint/2010/main" val="2542392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7569" y="457200"/>
            <a:ext cx="9135485" cy="1600200"/>
          </a:xfrm>
        </p:spPr>
        <p:txBody>
          <a:bodyPr/>
          <a:lstStyle/>
          <a:p>
            <a:r>
              <a:rPr lang="en-US" sz="5400" b="1" dirty="0">
                <a:solidFill>
                  <a:srgbClr val="AB2C29"/>
                </a:solidFill>
                <a:latin typeface="+mn-lt"/>
              </a:rPr>
              <a:t>Covered Benefits</a:t>
            </a:r>
            <a:br>
              <a:rPr lang="en-US" sz="3600" dirty="0">
                <a:solidFill>
                  <a:srgbClr val="AB2C29"/>
                </a:solidFill>
                <a:latin typeface="+mn-lt"/>
              </a:rPr>
            </a:br>
            <a:r>
              <a:rPr lang="en-US" dirty="0">
                <a:solidFill>
                  <a:srgbClr val="AB2C29"/>
                </a:solidFill>
                <a:latin typeface="+mn-lt"/>
              </a:rPr>
              <a:t>Group HI Sickness Only</a:t>
            </a:r>
          </a:p>
        </p:txBody>
      </p:sp>
      <p:sp>
        <p:nvSpPr>
          <p:cNvPr id="6" name="Text Placeholder 5"/>
          <p:cNvSpPr>
            <a:spLocks noGrp="1"/>
          </p:cNvSpPr>
          <p:nvPr>
            <p:ph type="body" sz="half" idx="2"/>
          </p:nvPr>
        </p:nvSpPr>
        <p:spPr>
          <a:xfrm>
            <a:off x="987570" y="2535416"/>
            <a:ext cx="10197666" cy="1140291"/>
          </a:xfrm>
        </p:spPr>
        <p:txBody>
          <a:bodyPr numCol="2" spcCol="457200"/>
          <a:lstStyle/>
          <a:p>
            <a:pPr marL="285750" indent="-285750">
              <a:buFont typeface="Arial" panose="020B0604020202020204" pitchFamily="34" charset="0"/>
              <a:buChar char="•"/>
            </a:pPr>
            <a:r>
              <a:rPr lang="en-US" b="1" dirty="0">
                <a:latin typeface="+mn-lt"/>
              </a:rPr>
              <a:t>Hospital Admission </a:t>
            </a:r>
            <a:r>
              <a:rPr lang="en-US" sz="1400" dirty="0">
                <a:latin typeface="+mn-lt"/>
              </a:rPr>
              <a:t>(fixed lump-sum, HSA Compatible)</a:t>
            </a:r>
          </a:p>
          <a:p>
            <a:pPr marL="285750" indent="-285750">
              <a:buFont typeface="Arial" panose="020B0604020202020204" pitchFamily="34" charset="0"/>
              <a:buChar char="•"/>
            </a:pPr>
            <a:r>
              <a:rPr lang="en-US" b="1" dirty="0">
                <a:latin typeface="+mn-lt"/>
              </a:rPr>
              <a:t>Hospital Confinement </a:t>
            </a:r>
            <a:r>
              <a:rPr lang="en-US" sz="1400" dirty="0">
                <a:latin typeface="+mn-lt"/>
              </a:rPr>
              <a:t>(HSA Compatible)</a:t>
            </a:r>
          </a:p>
          <a:p>
            <a:pPr marL="285750" indent="-285750">
              <a:buFont typeface="Arial" panose="020B0604020202020204" pitchFamily="34" charset="0"/>
              <a:buChar char="•"/>
            </a:pPr>
            <a:r>
              <a:rPr lang="en-US" b="1" dirty="0">
                <a:latin typeface="+mn-lt"/>
              </a:rPr>
              <a:t>Intensive Care Unit </a:t>
            </a:r>
            <a:r>
              <a:rPr lang="en-US" sz="1400" dirty="0">
                <a:latin typeface="+mn-lt"/>
              </a:rPr>
              <a:t>(HSA Compatible)</a:t>
            </a:r>
          </a:p>
          <a:p>
            <a:pPr marL="285750" indent="-285750">
              <a:buFont typeface="Arial" panose="020B0604020202020204" pitchFamily="34" charset="0"/>
              <a:buChar char="•"/>
            </a:pPr>
            <a:r>
              <a:rPr lang="en-US" b="1" dirty="0">
                <a:latin typeface="+mn-lt"/>
              </a:rPr>
              <a:t>Sub-Acute ICU </a:t>
            </a:r>
            <a:r>
              <a:rPr lang="en-US" sz="1400" dirty="0">
                <a:latin typeface="+mn-lt"/>
              </a:rPr>
              <a:t>(HSA Compatible)</a:t>
            </a:r>
          </a:p>
          <a:p>
            <a:pPr marL="285750" indent="-285750">
              <a:buFont typeface="Arial" panose="020B0604020202020204" pitchFamily="34" charset="0"/>
              <a:buChar char="•"/>
            </a:pPr>
            <a:r>
              <a:rPr lang="en-US" b="1" dirty="0">
                <a:latin typeface="+mn-lt"/>
              </a:rPr>
              <a:t>Rehabilitation Unit</a:t>
            </a:r>
          </a:p>
          <a:p>
            <a:pPr marL="285750" indent="-285750">
              <a:buFont typeface="Arial" panose="020B0604020202020204" pitchFamily="34" charset="0"/>
              <a:buChar char="•"/>
            </a:pPr>
            <a:r>
              <a:rPr lang="en-US" b="1" dirty="0">
                <a:latin typeface="+mn-lt"/>
              </a:rPr>
              <a:t>Child Care</a:t>
            </a:r>
          </a:p>
          <a:p>
            <a:pPr marL="285750" indent="-285750">
              <a:buFont typeface="Arial" panose="020B0604020202020204" pitchFamily="34" charset="0"/>
              <a:buChar char="•"/>
            </a:pPr>
            <a:r>
              <a:rPr lang="en-US" b="1" dirty="0">
                <a:latin typeface="+mn-lt"/>
              </a:rPr>
              <a:t>Diagnostic Exams</a:t>
            </a:r>
          </a:p>
          <a:p>
            <a:pPr marL="285750" indent="-285750">
              <a:buFont typeface="Arial" panose="020B0604020202020204" pitchFamily="34" charset="0"/>
              <a:buChar char="•"/>
            </a:pPr>
            <a:r>
              <a:rPr lang="en-US" b="1" dirty="0">
                <a:latin typeface="+mn-lt"/>
              </a:rPr>
              <a:t>X-Rays</a:t>
            </a:r>
          </a:p>
          <a:p>
            <a:pPr marL="285750" indent="-285750">
              <a:buFont typeface="Arial" panose="020B0604020202020204" pitchFamily="34" charset="0"/>
              <a:buChar char="•"/>
            </a:pPr>
            <a:r>
              <a:rPr lang="en-US" b="1" dirty="0">
                <a:latin typeface="+mn-lt"/>
              </a:rPr>
              <a:t>Lab Tests</a:t>
            </a:r>
          </a:p>
          <a:p>
            <a:pPr marL="285750" indent="-285750">
              <a:buFont typeface="Arial" panose="020B0604020202020204" pitchFamily="34" charset="0"/>
              <a:buChar char="•"/>
            </a:pPr>
            <a:endParaRPr lang="en-US" b="1" dirty="0">
              <a:latin typeface="+mn-lt"/>
            </a:endParaRPr>
          </a:p>
        </p:txBody>
      </p:sp>
      <p:sp>
        <p:nvSpPr>
          <p:cNvPr id="3" name="Rectangle 2"/>
          <p:cNvSpPr/>
          <p:nvPr/>
        </p:nvSpPr>
        <p:spPr>
          <a:xfrm>
            <a:off x="987570" y="5696021"/>
            <a:ext cx="9588067" cy="430887"/>
          </a:xfrm>
          <a:prstGeom prst="rect">
            <a:avLst/>
          </a:prstGeom>
        </p:spPr>
        <p:txBody>
          <a:bodyPr wrap="square">
            <a:spAutoFit/>
          </a:bodyPr>
          <a:lstStyle/>
          <a:p>
            <a:r>
              <a:rPr lang="en-US" sz="1100" spc="-20" dirty="0">
                <a:solidFill>
                  <a:srgbClr val="929292"/>
                </a:solidFill>
                <a:latin typeface="+mj-lt"/>
              </a:rPr>
              <a:t>*See Group HI Sickness Only Coverage Highlight Sheet for more specific details, limitations and exclusions.</a:t>
            </a:r>
          </a:p>
          <a:p>
            <a:endParaRPr lang="en-US" sz="1100" spc="-20" dirty="0">
              <a:solidFill>
                <a:srgbClr val="929292"/>
              </a:solidFill>
              <a:latin typeface="+mj-lt"/>
            </a:endParaRPr>
          </a:p>
        </p:txBody>
      </p:sp>
    </p:spTree>
    <p:extLst>
      <p:ext uri="{BB962C8B-B14F-4D97-AF65-F5344CB8AC3E}">
        <p14:creationId xmlns:p14="http://schemas.microsoft.com/office/powerpoint/2010/main" val="3815311313"/>
      </p:ext>
    </p:extLst>
  </p:cSld>
  <p:clrMapOvr>
    <a:masterClrMapping/>
  </p:clrMapOvr>
</p:sld>
</file>

<file path=ppt/theme/theme1.xml><?xml version="1.0" encoding="utf-8"?>
<a:theme xmlns:a="http://schemas.openxmlformats.org/drawingml/2006/main" name="Custom Design">
  <a:themeElements>
    <a:clrScheme name="Assurity Theme">
      <a:dk1>
        <a:srgbClr val="000000"/>
      </a:dk1>
      <a:lt1>
        <a:srgbClr val="FFFFFF"/>
      </a:lt1>
      <a:dk2>
        <a:srgbClr val="44546A"/>
      </a:dk2>
      <a:lt2>
        <a:srgbClr val="E7E6E6"/>
      </a:lt2>
      <a:accent1>
        <a:srgbClr val="AB2C28"/>
      </a:accent1>
      <a:accent2>
        <a:srgbClr val="34C1CC"/>
      </a:accent2>
      <a:accent3>
        <a:srgbClr val="A5A5A5"/>
      </a:accent3>
      <a:accent4>
        <a:srgbClr val="FCBF49"/>
      </a:accent4>
      <a:accent5>
        <a:srgbClr val="E5F6F7"/>
      </a:accent5>
      <a:accent6>
        <a:srgbClr val="70AD47"/>
      </a:accent6>
      <a:hlink>
        <a:srgbClr val="34C1CC"/>
      </a:hlink>
      <a:folHlink>
        <a:srgbClr val="003C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lnSpcReduction="10000"/>
      </a:bodyPr>
      <a:lstStyle>
        <a:defPPr algn="r">
          <a:defRPr sz="4800" b="1" dirty="0">
            <a:solidFill>
              <a:srgbClr val="AB2C29"/>
            </a:solidFill>
          </a:defRPr>
        </a:defPPr>
      </a:lstStyle>
    </a:txDef>
  </a:objectDefaults>
  <a:extraClrSchemeLst/>
  <a:extLst>
    <a:ext uri="{05A4C25C-085E-4340-85A3-A5531E510DB2}">
      <thm15:themeFamily xmlns:thm15="http://schemas.microsoft.com/office/thememl/2012/main" name="Assurity New Brand Template 08-13-17" id="{A2D2A47D-746C-7047-A2B0-43245F1350C2}" vid="{F56F68D1-FB98-EC4B-9712-AB47ECF4DE91}"/>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surity New Brand Template 08-13-17" id="{A2D2A47D-746C-7047-A2B0-43245F1350C2}" vid="{B69A9193-BDCC-1E45-8E46-4288B3B29605}"/>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surity New Brand Template 08-13-17" id="{A2D2A47D-746C-7047-A2B0-43245F1350C2}" vid="{9BFEC60D-F644-DA4D-9925-25E81CE1BB89}"/>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ctr">
          <a:defRPr sz="4800" b="1" dirty="0">
            <a:solidFill>
              <a:srgbClr val="35C1CC"/>
            </a:solidFill>
          </a:defRPr>
        </a:defPPr>
      </a:lstStyle>
    </a:txDef>
  </a:objectDefaults>
  <a:extraClrSchemeLst/>
  <a:extLst>
    <a:ext uri="{05A4C25C-085E-4340-85A3-A5531E510DB2}">
      <thm15:themeFamily xmlns:thm15="http://schemas.microsoft.com/office/thememl/2012/main" name="Assurity New Brand Template 08-13-17" id="{A2D2A47D-746C-7047-A2B0-43245F1350C2}" vid="{037A09A4-E8FC-3C49-84BB-B3984393D62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8087</TotalTime>
  <Words>1390</Words>
  <Application>Microsoft Macintosh PowerPoint</Application>
  <PresentationFormat>Widescreen</PresentationFormat>
  <Paragraphs>98</Paragraphs>
  <Slides>15</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15</vt:i4>
      </vt:variant>
    </vt:vector>
  </HeadingPairs>
  <TitlesOfParts>
    <vt:vector size="27" baseType="lpstr">
      <vt:lpstr>Amsi Pro Bold</vt:lpstr>
      <vt:lpstr>Amsi Pro Cond Light</vt:lpstr>
      <vt:lpstr>Amsi Pro Italic</vt:lpstr>
      <vt:lpstr>Amsi Pro Regular</vt:lpstr>
      <vt:lpstr>Arial</vt:lpstr>
      <vt:lpstr>Calibri</vt:lpstr>
      <vt:lpstr>Calibri Light</vt:lpstr>
      <vt:lpstr>Myriad Pro</vt:lpstr>
      <vt:lpstr>Custom Design</vt:lpstr>
      <vt:lpstr>2_Custom Design</vt:lpstr>
      <vt:lpstr>3_Custom Design</vt:lpstr>
      <vt:lpstr>1_Custom Design</vt:lpstr>
      <vt:lpstr>PowerPoint Presentation</vt:lpstr>
      <vt:lpstr>PowerPoint Presentation</vt:lpstr>
      <vt:lpstr>PowerPoint Presentation</vt:lpstr>
      <vt:lpstr>Group Hospital Indemnity Insurance offers multiple plans at a variety of price points, plus unique Prime Benefits, Basic Care and Sickness Only plans. Optional riders may be added to certain Group Hospital Indemnity Plans for extra financial protection.*     *Not all benefits included in the Prime Benefits, Basic Care, Sickness Only, Tier 1 and Tier 2 plans.    </vt:lpstr>
      <vt:lpstr>PowerPoint Presentation</vt:lpstr>
      <vt:lpstr>PowerPoint Presentation</vt:lpstr>
      <vt:lpstr>Covered Benefits Group Hospital Indemnity Insurance</vt:lpstr>
      <vt:lpstr>Covered Benefits Group HI Basic Care</vt:lpstr>
      <vt:lpstr>Covered Benefits Group HI Sickness Only</vt:lpstr>
      <vt:lpstr>Covered Benefits Group HI Prime</vt:lpstr>
      <vt:lpstr>Optional Riders</vt:lpstr>
      <vt:lpstr>PowerPoint Presentation</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Microsoft Office User</dc:creator>
  <cp:lastModifiedBy>Andrew Malan</cp:lastModifiedBy>
  <cp:revision>136</cp:revision>
  <cp:lastPrinted>2018-06-27T21:00:17Z</cp:lastPrinted>
  <dcterms:created xsi:type="dcterms:W3CDTF">2018-05-21T18:19:11Z</dcterms:created>
  <dcterms:modified xsi:type="dcterms:W3CDTF">2022-08-22T21:17:33Z</dcterms:modified>
</cp:coreProperties>
</file>