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5" r:id="rId2"/>
    <p:sldMasterId id="2147483704" r:id="rId3"/>
    <p:sldMasterId id="2147483672" r:id="rId4"/>
  </p:sldMasterIdLst>
  <p:notesMasterIdLst>
    <p:notesMasterId r:id="rId17"/>
  </p:notesMasterIdLst>
  <p:handoutMasterIdLst>
    <p:handoutMasterId r:id="rId18"/>
  </p:handoutMasterIdLst>
  <p:sldIdLst>
    <p:sldId id="316" r:id="rId5"/>
    <p:sldId id="310" r:id="rId6"/>
    <p:sldId id="300" r:id="rId7"/>
    <p:sldId id="295" r:id="rId8"/>
    <p:sldId id="301" r:id="rId9"/>
    <p:sldId id="311" r:id="rId10"/>
    <p:sldId id="313" r:id="rId11"/>
    <p:sldId id="312" r:id="rId12"/>
    <p:sldId id="302" r:id="rId13"/>
    <p:sldId id="315" r:id="rId14"/>
    <p:sldId id="307"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AB2C29"/>
    <a:srgbClr val="E5F6F7"/>
    <a:srgbClr val="D5FFFF"/>
    <a:srgbClr val="35C1CC"/>
    <a:srgbClr val="003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716"/>
  </p:normalViewPr>
  <p:slideViewPr>
    <p:cSldViewPr snapToGrid="0" snapToObjects="1">
      <p:cViewPr varScale="1">
        <p:scale>
          <a:sx n="128" d="100"/>
          <a:sy n="128" d="100"/>
        </p:scale>
        <p:origin x="264" y="176"/>
      </p:cViewPr>
      <p:guideLst/>
    </p:cSldViewPr>
  </p:slideViewPr>
  <p:notesTextViewPr>
    <p:cViewPr>
      <p:scale>
        <a:sx n="1" d="1"/>
        <a:sy n="1" d="1"/>
      </p:scale>
      <p:origin x="0" y="0"/>
    </p:cViewPr>
  </p:notesTextViewPr>
  <p:notesViewPr>
    <p:cSldViewPr snapToGrid="0" snapToObjects="1" showGuides="1">
      <p:cViewPr varScale="1">
        <p:scale>
          <a:sx n="170" d="100"/>
          <a:sy n="170" d="100"/>
        </p:scale>
        <p:origin x="53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72977B-4516-ED46-B8E2-6526FAC030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D111C3-4CAF-8A4A-A3E1-1662635EC0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3AA46A-5DB0-8545-8E5A-3E7F932E5B63}" type="datetimeFigureOut">
              <a:rPr lang="en-US" smtClean="0"/>
              <a:t>8/29/22</a:t>
            </a:fld>
            <a:endParaRPr lang="en-US"/>
          </a:p>
        </p:txBody>
      </p:sp>
      <p:sp>
        <p:nvSpPr>
          <p:cNvPr id="4" name="Footer Placeholder 3">
            <a:extLst>
              <a:ext uri="{FF2B5EF4-FFF2-40B4-BE49-F238E27FC236}">
                <a16:creationId xmlns:a16="http://schemas.microsoft.com/office/drawing/2014/main" id="{7C276B11-E458-8A42-B990-D5AD0E5823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16AA88-4B1C-F449-A995-9818B9E34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B59F2-0C31-8A44-A83A-496FEB376283}" type="slidenum">
              <a:rPr lang="en-US" smtClean="0"/>
              <a:t>‹#›</a:t>
            </a:fld>
            <a:endParaRPr lang="en-US"/>
          </a:p>
        </p:txBody>
      </p:sp>
    </p:spTree>
    <p:extLst>
      <p:ext uri="{BB962C8B-B14F-4D97-AF65-F5344CB8AC3E}">
        <p14:creationId xmlns:p14="http://schemas.microsoft.com/office/powerpoint/2010/main" val="1865687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2856B-1365-AC4D-89F1-E503AAB34784}" type="datetimeFigureOut">
              <a:rPr lang="en-US" smtClean="0"/>
              <a:t>8/29/22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162BC-2E23-CA46-9172-C3DD0152C897}" type="slidenum">
              <a:rPr lang="en-US" smtClean="0"/>
              <a:t>‹#›</a:t>
            </a:fld>
            <a:endParaRPr lang="en-US"/>
          </a:p>
        </p:txBody>
      </p:sp>
    </p:spTree>
    <p:extLst>
      <p:ext uri="{BB962C8B-B14F-4D97-AF65-F5344CB8AC3E}">
        <p14:creationId xmlns:p14="http://schemas.microsoft.com/office/powerpoint/2010/main" val="426838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E031-3017-564A-8D92-7EBD7251DA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B3EB1-EA5D-5A42-8530-4627DE4E53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55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C2F7C9-465D-784E-B50D-A10DC446E570}"/>
              </a:ext>
            </a:extLst>
          </p:cNvPr>
          <p:cNvSpPr txBox="1"/>
          <p:nvPr userDrawn="1"/>
        </p:nvSpPr>
        <p:spPr>
          <a:xfrm>
            <a:off x="586596" y="2346385"/>
            <a:ext cx="4152181" cy="1420483"/>
          </a:xfrm>
          <a:prstGeom prst="rect">
            <a:avLst/>
          </a:prstGeom>
        </p:spPr>
        <p:txBody>
          <a:bodyPr wrap="square" rtlCol="0">
            <a:normAutofit/>
          </a:bodyPr>
          <a:lstStyle/>
          <a:p>
            <a:pPr algn="r"/>
            <a:endParaRPr lang="en-US" sz="4800" b="1" dirty="0">
              <a:solidFill>
                <a:srgbClr val="AB2C29"/>
              </a:solidFill>
            </a:endParaRPr>
          </a:p>
        </p:txBody>
      </p:sp>
      <p:sp>
        <p:nvSpPr>
          <p:cNvPr id="10" name="Text Placeholder 9">
            <a:extLst>
              <a:ext uri="{FF2B5EF4-FFF2-40B4-BE49-F238E27FC236}">
                <a16:creationId xmlns:a16="http://schemas.microsoft.com/office/drawing/2014/main" id="{C5C34816-1FB4-A644-A014-C7111F1C59D1}"/>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p>
          <a:p>
            <a:pPr lvl="0"/>
            <a:r>
              <a:rPr lang="en-US" sz="4800" b="1" i="0" dirty="0">
                <a:latin typeface="Amsi Pro Bold" panose="020B0A06020201010104" pitchFamily="34" charset="77"/>
              </a:rPr>
              <a:t>Goes Here</a:t>
            </a:r>
            <a:endParaRPr lang="en-US" dirty="0"/>
          </a:p>
        </p:txBody>
      </p:sp>
      <p:sp>
        <p:nvSpPr>
          <p:cNvPr id="12" name="Text Placeholder 11">
            <a:extLst>
              <a:ext uri="{FF2B5EF4-FFF2-40B4-BE49-F238E27FC236}">
                <a16:creationId xmlns:a16="http://schemas.microsoft.com/office/drawing/2014/main" id="{E98EE29D-16CB-194C-98CC-F6B68B6C882C}"/>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rgbClr val="AB2C29"/>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13063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10DA60FF-01D8-A04F-A904-A2CF8DCD66F2}"/>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6" name="Table Placeholder 5">
            <a:extLst>
              <a:ext uri="{FF2B5EF4-FFF2-40B4-BE49-F238E27FC236}">
                <a16:creationId xmlns:a16="http://schemas.microsoft.com/office/drawing/2014/main" id="{68FE75F9-3286-7340-84DC-1ADDA08DADFD}"/>
              </a:ext>
            </a:extLst>
          </p:cNvPr>
          <p:cNvSpPr>
            <a:spLocks noGrp="1"/>
          </p:cNvSpPr>
          <p:nvPr>
            <p:ph type="tbl" sz="quarter" idx="11"/>
          </p:nvPr>
        </p:nvSpPr>
        <p:spPr>
          <a:xfrm>
            <a:off x="2032000" y="2801805"/>
            <a:ext cx="8128000" cy="2549525"/>
          </a:xfrm>
          <a:prstGeom prst="rect">
            <a:avLst/>
          </a:prstGeom>
        </p:spPr>
        <p:txBody>
          <a:bodyPr/>
          <a:lstStyle/>
          <a:p>
            <a:endParaRPr lang="en-US" dirty="0"/>
          </a:p>
        </p:txBody>
      </p:sp>
    </p:spTree>
    <p:extLst>
      <p:ext uri="{BB962C8B-B14F-4D97-AF65-F5344CB8AC3E}">
        <p14:creationId xmlns:p14="http://schemas.microsoft.com/office/powerpoint/2010/main" val="235008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4E71F7-5CF7-3C42-8978-671E49A71C06}"/>
              </a:ext>
            </a:extLst>
          </p:cNvPr>
          <p:cNvCxnSpPr/>
          <p:nvPr userDrawn="1"/>
        </p:nvCxnSpPr>
        <p:spPr>
          <a:xfrm>
            <a:off x="5191760" y="1690591"/>
            <a:ext cx="0" cy="2796099"/>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
        <p:nvSpPr>
          <p:cNvPr id="6" name="Text Placeholder 5">
            <a:extLst>
              <a:ext uri="{FF2B5EF4-FFF2-40B4-BE49-F238E27FC236}">
                <a16:creationId xmlns:a16="http://schemas.microsoft.com/office/drawing/2014/main" id="{DF41B969-6222-AB44-ABC5-7E2702A2BC8F}"/>
              </a:ext>
            </a:extLst>
          </p:cNvPr>
          <p:cNvSpPr>
            <a:spLocks noGrp="1"/>
          </p:cNvSpPr>
          <p:nvPr>
            <p:ph type="body" sz="quarter" idx="10" hasCustomPrompt="1"/>
          </p:nvPr>
        </p:nvSpPr>
        <p:spPr>
          <a:xfrm>
            <a:off x="844384" y="2065744"/>
            <a:ext cx="3932237" cy="1771650"/>
          </a:xfrm>
          <a:prstGeom prst="rect">
            <a:avLst/>
          </a:prstGeom>
        </p:spPr>
        <p:txBody>
          <a:bodyPr/>
          <a:lstStyle>
            <a:lvl1pPr marL="0" indent="0" algn="r">
              <a:buFontTx/>
              <a:buNone/>
              <a:defRPr sz="4800" b="1" i="0">
                <a:solidFill>
                  <a:srgbClr val="003C4C"/>
                </a:solidFill>
                <a:latin typeface="Amsi Pro Bold" panose="020B0A06020201010104" pitchFamily="34" charset="77"/>
              </a:defRPr>
            </a:lvl1pPr>
          </a:lstStyle>
          <a:p>
            <a:pPr lvl="0"/>
            <a:r>
              <a:rPr lang="en-US" sz="4800" b="1" i="0" dirty="0">
                <a:latin typeface="Amsi Pro Bold" panose="020B0A06020201010104" pitchFamily="34" charset="77"/>
              </a:rPr>
              <a:t>Slide Title</a:t>
            </a:r>
          </a:p>
          <a:p>
            <a:pPr lvl="0"/>
            <a:r>
              <a:rPr lang="en-US" sz="4800" b="1" i="0" dirty="0">
                <a:latin typeface="Amsi Pro Bold" panose="020B0A06020201010104" pitchFamily="34" charset="77"/>
              </a:rPr>
              <a:t>Goes Here</a:t>
            </a:r>
            <a:endParaRPr lang="en-US" dirty="0"/>
          </a:p>
        </p:txBody>
      </p:sp>
      <p:sp>
        <p:nvSpPr>
          <p:cNvPr id="8" name="Chart Placeholder 7">
            <a:extLst>
              <a:ext uri="{FF2B5EF4-FFF2-40B4-BE49-F238E27FC236}">
                <a16:creationId xmlns:a16="http://schemas.microsoft.com/office/drawing/2014/main" id="{FFD8181D-DF7D-AE4D-AB21-03F8AF0D7A1E}"/>
              </a:ext>
            </a:extLst>
          </p:cNvPr>
          <p:cNvSpPr>
            <a:spLocks noGrp="1"/>
          </p:cNvSpPr>
          <p:nvPr>
            <p:ph type="chart" sz="quarter" idx="11"/>
          </p:nvPr>
        </p:nvSpPr>
        <p:spPr>
          <a:xfrm>
            <a:off x="5537200" y="300037"/>
            <a:ext cx="6234113" cy="5640365"/>
          </a:xfrm>
          <a:prstGeom prst="rect">
            <a:avLst/>
          </a:prstGeom>
        </p:spPr>
        <p:txBody>
          <a:bodyPr/>
          <a:lstStyle/>
          <a:p>
            <a:endParaRPr lang="en-US"/>
          </a:p>
        </p:txBody>
      </p:sp>
    </p:spTree>
    <p:extLst>
      <p:ext uri="{BB962C8B-B14F-4D97-AF65-F5344CB8AC3E}">
        <p14:creationId xmlns:p14="http://schemas.microsoft.com/office/powerpoint/2010/main" val="1436560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88201477-6E3E-7743-BD31-E16EF57FB43E}"/>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6" name="Chart Placeholder 5">
            <a:extLst>
              <a:ext uri="{FF2B5EF4-FFF2-40B4-BE49-F238E27FC236}">
                <a16:creationId xmlns:a16="http://schemas.microsoft.com/office/drawing/2014/main" id="{E698A89B-08B8-7444-8FA8-E72DAE059630}"/>
              </a:ext>
            </a:extLst>
          </p:cNvPr>
          <p:cNvSpPr>
            <a:spLocks noGrp="1"/>
          </p:cNvSpPr>
          <p:nvPr>
            <p:ph type="chart" sz="quarter" idx="11"/>
          </p:nvPr>
        </p:nvSpPr>
        <p:spPr>
          <a:xfrm>
            <a:off x="2900674" y="1999728"/>
            <a:ext cx="6516688" cy="3922713"/>
          </a:xfrm>
          <a:prstGeom prst="rect">
            <a:avLst/>
          </a:prstGeom>
        </p:spPr>
        <p:txBody>
          <a:bodyPr/>
          <a:lstStyle/>
          <a:p>
            <a:endParaRPr lang="en-US" dirty="0"/>
          </a:p>
        </p:txBody>
      </p:sp>
    </p:spTree>
    <p:extLst>
      <p:ext uri="{BB962C8B-B14F-4D97-AF65-F5344CB8AC3E}">
        <p14:creationId xmlns:p14="http://schemas.microsoft.com/office/powerpoint/2010/main" val="22439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382B2-4683-FC48-B5A2-A9A1D2EBBDF6}"/>
              </a:ext>
            </a:extLst>
          </p:cNvPr>
          <p:cNvSpPr txBox="1"/>
          <p:nvPr/>
        </p:nvSpPr>
        <p:spPr>
          <a:xfrm>
            <a:off x="1250948" y="2732816"/>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Bold" panose="020B0A06020201010104" pitchFamily="34" charset="77"/>
              </a:rPr>
              <a:t>1</a:t>
            </a:r>
            <a:endParaRPr lang="en-US" sz="9600" dirty="0">
              <a:solidFill>
                <a:schemeClr val="accent3">
                  <a:lumMod val="40000"/>
                  <a:lumOff val="60000"/>
                </a:schemeClr>
              </a:solidFill>
              <a:latin typeface="Amsi Pro Regular" panose="020B0A06020201010104" pitchFamily="34" charset="77"/>
            </a:endParaRPr>
          </a:p>
        </p:txBody>
      </p:sp>
      <p:sp>
        <p:nvSpPr>
          <p:cNvPr id="8" name="TextBox 7">
            <a:extLst>
              <a:ext uri="{FF2B5EF4-FFF2-40B4-BE49-F238E27FC236}">
                <a16:creationId xmlns:a16="http://schemas.microsoft.com/office/drawing/2014/main" id="{8E06DB62-33B4-1248-9F8F-691E910A546A}"/>
              </a:ext>
            </a:extLst>
          </p:cNvPr>
          <p:cNvSpPr txBox="1"/>
          <p:nvPr userDrawn="1"/>
        </p:nvSpPr>
        <p:spPr>
          <a:xfrm>
            <a:off x="4600938"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Bold" panose="020B0A06020201010104" pitchFamily="34" charset="77"/>
              </a:rPr>
              <a:t>2</a:t>
            </a:r>
            <a:endParaRPr lang="en-US" sz="9600" dirty="0">
              <a:solidFill>
                <a:schemeClr val="accent3">
                  <a:lumMod val="40000"/>
                  <a:lumOff val="60000"/>
                </a:schemeClr>
              </a:solidFill>
              <a:latin typeface="Amsi Pro Regular" panose="020B0A06020201010104" pitchFamily="34" charset="77"/>
            </a:endParaRPr>
          </a:p>
        </p:txBody>
      </p:sp>
      <p:sp>
        <p:nvSpPr>
          <p:cNvPr id="11" name="TextBox 10">
            <a:extLst>
              <a:ext uri="{FF2B5EF4-FFF2-40B4-BE49-F238E27FC236}">
                <a16:creationId xmlns:a16="http://schemas.microsoft.com/office/drawing/2014/main" id="{AC5AA28C-35DB-E345-965D-A6E51F22A566}"/>
              </a:ext>
            </a:extLst>
          </p:cNvPr>
          <p:cNvSpPr txBox="1"/>
          <p:nvPr/>
        </p:nvSpPr>
        <p:spPr>
          <a:xfrm>
            <a:off x="8095252"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Bold" panose="020B0A06020201010104" pitchFamily="34" charset="77"/>
              </a:rPr>
              <a:t>3</a:t>
            </a:r>
            <a:endParaRPr lang="en-US" sz="9600" dirty="0">
              <a:solidFill>
                <a:schemeClr val="accent3">
                  <a:lumMod val="40000"/>
                  <a:lumOff val="60000"/>
                </a:schemeClr>
              </a:solidFill>
              <a:latin typeface="Amsi Pro Regular" panose="020B0A06020201010104" pitchFamily="34" charset="77"/>
            </a:endParaRPr>
          </a:p>
        </p:txBody>
      </p:sp>
      <p:sp>
        <p:nvSpPr>
          <p:cNvPr id="13" name="Text Placeholder 9">
            <a:extLst>
              <a:ext uri="{FF2B5EF4-FFF2-40B4-BE49-F238E27FC236}">
                <a16:creationId xmlns:a16="http://schemas.microsoft.com/office/drawing/2014/main" id="{BA16FFBD-4AE8-F142-B591-EA2703404E96}"/>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15" name="Text Placeholder 14">
            <a:extLst>
              <a:ext uri="{FF2B5EF4-FFF2-40B4-BE49-F238E27FC236}">
                <a16:creationId xmlns:a16="http://schemas.microsoft.com/office/drawing/2014/main" id="{F6C757B4-4A8B-8041-8049-5DA4F3F580FD}"/>
              </a:ext>
            </a:extLst>
          </p:cNvPr>
          <p:cNvSpPr>
            <a:spLocks noGrp="1"/>
          </p:cNvSpPr>
          <p:nvPr>
            <p:ph type="body" sz="quarter" idx="11" hasCustomPrompt="1"/>
          </p:nvPr>
        </p:nvSpPr>
        <p:spPr>
          <a:xfrm>
            <a:off x="2132690" y="2968119"/>
            <a:ext cx="2199822" cy="390432"/>
          </a:xfrm>
          <a:prstGeom prst="rect">
            <a:avLst/>
          </a:prstGeom>
        </p:spPr>
        <p:txBody>
          <a:bodyPr/>
          <a:lstStyle>
            <a:lvl1pPr marL="0" indent="0">
              <a:buNone/>
              <a:defRPr sz="2400" b="1" i="0">
                <a:solidFill>
                  <a:srgbClr val="AB2C29"/>
                </a:solidFill>
                <a:latin typeface="Amsi Pro Bold" panose="020B0A06020201010104" pitchFamily="34" charset="77"/>
              </a:defRPr>
            </a:lvl1pPr>
          </a:lstStyle>
          <a:p>
            <a:r>
              <a:rPr lang="en-US" sz="2400" b="1" dirty="0">
                <a:solidFill>
                  <a:srgbClr val="AB2C29"/>
                </a:solidFill>
                <a:latin typeface="Amsi Pro Bold" panose="020B0A06020201010104" pitchFamily="34" charset="77"/>
              </a:rPr>
              <a:t>Step one</a:t>
            </a:r>
            <a:endParaRPr lang="en-US" sz="2800" b="1" dirty="0">
              <a:solidFill>
                <a:srgbClr val="AB2C29"/>
              </a:solidFill>
              <a:latin typeface="Amsi Pro Bold" panose="020B0A06020201010104" pitchFamily="34" charset="77"/>
            </a:endParaRPr>
          </a:p>
        </p:txBody>
      </p:sp>
      <p:sp>
        <p:nvSpPr>
          <p:cNvPr id="17" name="Text Placeholder 16">
            <a:extLst>
              <a:ext uri="{FF2B5EF4-FFF2-40B4-BE49-F238E27FC236}">
                <a16:creationId xmlns:a16="http://schemas.microsoft.com/office/drawing/2014/main" id="{2F60C057-B46D-6141-9E77-57C58FC87C63}"/>
              </a:ext>
            </a:extLst>
          </p:cNvPr>
          <p:cNvSpPr>
            <a:spLocks noGrp="1"/>
          </p:cNvSpPr>
          <p:nvPr>
            <p:ph type="body" sz="quarter" idx="12" hasCustomPrompt="1"/>
          </p:nvPr>
        </p:nvSpPr>
        <p:spPr>
          <a:xfrm>
            <a:off x="2132688" y="3358551"/>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18" name="Text Placeholder 14">
            <a:extLst>
              <a:ext uri="{FF2B5EF4-FFF2-40B4-BE49-F238E27FC236}">
                <a16:creationId xmlns:a16="http://schemas.microsoft.com/office/drawing/2014/main" id="{BDD64EDB-91D7-A24E-9359-EBBE87F35FF7}"/>
              </a:ext>
            </a:extLst>
          </p:cNvPr>
          <p:cNvSpPr>
            <a:spLocks noGrp="1"/>
          </p:cNvSpPr>
          <p:nvPr>
            <p:ph type="body" sz="quarter" idx="13" hasCustomPrompt="1"/>
          </p:nvPr>
        </p:nvSpPr>
        <p:spPr>
          <a:xfrm>
            <a:off x="5482680" y="2996874"/>
            <a:ext cx="2199822" cy="390432"/>
          </a:xfrm>
          <a:prstGeom prst="rect">
            <a:avLst/>
          </a:prstGeom>
        </p:spPr>
        <p:txBody>
          <a:bodyPr/>
          <a:lstStyle>
            <a:lvl1pPr marL="0" indent="0">
              <a:buNone/>
              <a:defRPr sz="2400" b="1" i="0">
                <a:solidFill>
                  <a:srgbClr val="AB2C29"/>
                </a:solidFill>
                <a:latin typeface="Amsi Pro Bold" panose="020B0A06020201010104" pitchFamily="34" charset="77"/>
              </a:defRPr>
            </a:lvl1pPr>
          </a:lstStyle>
          <a:p>
            <a:r>
              <a:rPr lang="en-US" sz="2400" b="1" dirty="0">
                <a:solidFill>
                  <a:srgbClr val="AB2C29"/>
                </a:solidFill>
                <a:latin typeface="Amsi Pro Bold" panose="020B0A06020201010104" pitchFamily="34" charset="77"/>
              </a:rPr>
              <a:t>Step two</a:t>
            </a:r>
            <a:endParaRPr lang="en-US" sz="2800" b="1" dirty="0">
              <a:solidFill>
                <a:srgbClr val="AB2C29"/>
              </a:solidFill>
              <a:latin typeface="Amsi Pro Bold" panose="020B0A06020201010104" pitchFamily="34" charset="77"/>
            </a:endParaRPr>
          </a:p>
        </p:txBody>
      </p:sp>
      <p:sp>
        <p:nvSpPr>
          <p:cNvPr id="19" name="Text Placeholder 16">
            <a:extLst>
              <a:ext uri="{FF2B5EF4-FFF2-40B4-BE49-F238E27FC236}">
                <a16:creationId xmlns:a16="http://schemas.microsoft.com/office/drawing/2014/main" id="{C66FCC6D-CC9F-444B-914C-F98FD4FE892D}"/>
              </a:ext>
            </a:extLst>
          </p:cNvPr>
          <p:cNvSpPr>
            <a:spLocks noGrp="1"/>
          </p:cNvSpPr>
          <p:nvPr>
            <p:ph type="body" sz="quarter" idx="14" hasCustomPrompt="1"/>
          </p:nvPr>
        </p:nvSpPr>
        <p:spPr>
          <a:xfrm>
            <a:off x="5482680" y="3393057"/>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20" name="Text Placeholder 14">
            <a:extLst>
              <a:ext uri="{FF2B5EF4-FFF2-40B4-BE49-F238E27FC236}">
                <a16:creationId xmlns:a16="http://schemas.microsoft.com/office/drawing/2014/main" id="{CA3CD3F5-0A6E-5F4C-8AA4-D9FE0B175EAE}"/>
              </a:ext>
            </a:extLst>
          </p:cNvPr>
          <p:cNvSpPr>
            <a:spLocks noGrp="1"/>
          </p:cNvSpPr>
          <p:nvPr>
            <p:ph type="body" sz="quarter" idx="15" hasCustomPrompt="1"/>
          </p:nvPr>
        </p:nvSpPr>
        <p:spPr>
          <a:xfrm>
            <a:off x="8976994" y="2996874"/>
            <a:ext cx="2199822" cy="390432"/>
          </a:xfrm>
          <a:prstGeom prst="rect">
            <a:avLst/>
          </a:prstGeom>
        </p:spPr>
        <p:txBody>
          <a:bodyPr/>
          <a:lstStyle>
            <a:lvl1pPr marL="0" indent="0">
              <a:buNone/>
              <a:defRPr sz="2400" b="1" i="0">
                <a:solidFill>
                  <a:srgbClr val="AB2C29"/>
                </a:solidFill>
                <a:latin typeface="Amsi Pro Bold" panose="020B0A06020201010104" pitchFamily="34" charset="77"/>
              </a:defRPr>
            </a:lvl1pPr>
          </a:lstStyle>
          <a:p>
            <a:r>
              <a:rPr lang="en-US" sz="2400" b="1" dirty="0">
                <a:solidFill>
                  <a:srgbClr val="AB2C29"/>
                </a:solidFill>
                <a:latin typeface="Amsi Pro Bold" panose="020B0A06020201010104" pitchFamily="34" charset="77"/>
              </a:rPr>
              <a:t>Step three</a:t>
            </a:r>
            <a:endParaRPr lang="en-US" sz="2800" b="1" dirty="0">
              <a:solidFill>
                <a:srgbClr val="AB2C29"/>
              </a:solidFill>
              <a:latin typeface="Amsi Pro Bold" panose="020B0A06020201010104" pitchFamily="34" charset="77"/>
            </a:endParaRPr>
          </a:p>
        </p:txBody>
      </p:sp>
      <p:sp>
        <p:nvSpPr>
          <p:cNvPr id="21" name="Text Placeholder 16">
            <a:extLst>
              <a:ext uri="{FF2B5EF4-FFF2-40B4-BE49-F238E27FC236}">
                <a16:creationId xmlns:a16="http://schemas.microsoft.com/office/drawing/2014/main" id="{2FC4B1B3-736E-C840-8E52-8B3B1302592B}"/>
              </a:ext>
            </a:extLst>
          </p:cNvPr>
          <p:cNvSpPr>
            <a:spLocks noGrp="1"/>
          </p:cNvSpPr>
          <p:nvPr>
            <p:ph type="body" sz="quarter" idx="16" hasCustomPrompt="1"/>
          </p:nvPr>
        </p:nvSpPr>
        <p:spPr>
          <a:xfrm>
            <a:off x="8976994" y="3399578"/>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Tree>
    <p:extLst>
      <p:ext uri="{BB962C8B-B14F-4D97-AF65-F5344CB8AC3E}">
        <p14:creationId xmlns:p14="http://schemas.microsoft.com/office/powerpoint/2010/main" val="412685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28AF1B1E-FFF0-A640-832D-A36EA56753C2}"/>
              </a:ext>
            </a:extLst>
          </p:cNvPr>
          <p:cNvSpPr/>
          <p:nvPr userDrawn="1"/>
        </p:nvSpPr>
        <p:spPr>
          <a:xfrm>
            <a:off x="6558373" y="2687448"/>
            <a:ext cx="4545056" cy="1621972"/>
          </a:xfrm>
          <a:prstGeom prst="homePlate">
            <a:avLst/>
          </a:prstGeom>
          <a:solidFill>
            <a:srgbClr val="35C1C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B084B5CD-97D7-7644-BC7C-440AA00BBE96}"/>
              </a:ext>
            </a:extLst>
          </p:cNvPr>
          <p:cNvSpPr/>
          <p:nvPr userDrawn="1"/>
        </p:nvSpPr>
        <p:spPr>
          <a:xfrm>
            <a:off x="3543030" y="2687448"/>
            <a:ext cx="4545056" cy="1621972"/>
          </a:xfrm>
          <a:prstGeom prst="homePlate">
            <a:avLst/>
          </a:prstGeom>
          <a:solidFill>
            <a:srgbClr val="929292"/>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292"/>
              </a:solidFill>
            </a:endParaRPr>
          </a:p>
        </p:txBody>
      </p:sp>
      <p:sp>
        <p:nvSpPr>
          <p:cNvPr id="6" name="Pentagon 5">
            <a:extLst>
              <a:ext uri="{FF2B5EF4-FFF2-40B4-BE49-F238E27FC236}">
                <a16:creationId xmlns:a16="http://schemas.microsoft.com/office/drawing/2014/main" id="{E8912C8C-435B-4744-B7E2-39A88E093D8B}"/>
              </a:ext>
            </a:extLst>
          </p:cNvPr>
          <p:cNvSpPr/>
          <p:nvPr userDrawn="1"/>
        </p:nvSpPr>
        <p:spPr>
          <a:xfrm>
            <a:off x="1305376" y="2687448"/>
            <a:ext cx="3767367" cy="1621972"/>
          </a:xfrm>
          <a:prstGeom prst="homePlate">
            <a:avLst/>
          </a:prstGeom>
          <a:solidFill>
            <a:srgbClr val="003C4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22F738-B4CB-4041-824E-311B27D4FD23}"/>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Bold" panose="020B0A06020201010104" pitchFamily="34" charset="77"/>
              </a:defRPr>
            </a:lvl1pPr>
          </a:lstStyle>
          <a:p>
            <a:pPr lvl="0"/>
            <a:r>
              <a:rPr lang="en-US" sz="4800" b="1" i="0" dirty="0">
                <a:latin typeface="Amsi Pro Bold" panose="020B0A06020201010104" pitchFamily="34" charset="77"/>
              </a:rPr>
              <a:t>Slide Title</a:t>
            </a:r>
            <a:endParaRPr lang="en-US" dirty="0"/>
          </a:p>
        </p:txBody>
      </p:sp>
      <p:sp>
        <p:nvSpPr>
          <p:cNvPr id="12" name="Text Placeholder 11">
            <a:extLst>
              <a:ext uri="{FF2B5EF4-FFF2-40B4-BE49-F238E27FC236}">
                <a16:creationId xmlns:a16="http://schemas.microsoft.com/office/drawing/2014/main" id="{368FDD36-8B20-8C4F-B124-BC9452A231BA}"/>
              </a:ext>
            </a:extLst>
          </p:cNvPr>
          <p:cNvSpPr>
            <a:spLocks noGrp="1"/>
          </p:cNvSpPr>
          <p:nvPr>
            <p:ph type="body" sz="quarter" idx="11" hasCustomPrompt="1"/>
          </p:nvPr>
        </p:nvSpPr>
        <p:spPr>
          <a:xfrm>
            <a:off x="1588522" y="2957354"/>
            <a:ext cx="2287587" cy="287338"/>
          </a:xfrm>
          <a:prstGeom prst="rect">
            <a:avLst/>
          </a:prstGeom>
        </p:spPr>
        <p:txBody>
          <a:bodyPr/>
          <a:lstStyle>
            <a:lvl1pPr marL="0" indent="0">
              <a:buNone/>
              <a:defRPr sz="2000" b="1" i="0">
                <a:solidFill>
                  <a:schemeClr val="bg1"/>
                </a:solidFill>
                <a:latin typeface="Amsi Pro Bold" panose="020B0A06020201010104" pitchFamily="34" charset="77"/>
              </a:defRPr>
            </a:lvl1pPr>
          </a:lstStyle>
          <a:p>
            <a:pPr lvl="0"/>
            <a:r>
              <a:rPr lang="en-US" sz="2000" dirty="0"/>
              <a:t>Heading</a:t>
            </a:r>
            <a:endParaRPr lang="en-US" dirty="0"/>
          </a:p>
        </p:txBody>
      </p:sp>
      <p:sp>
        <p:nvSpPr>
          <p:cNvPr id="16" name="Text Placeholder 15">
            <a:extLst>
              <a:ext uri="{FF2B5EF4-FFF2-40B4-BE49-F238E27FC236}">
                <a16:creationId xmlns:a16="http://schemas.microsoft.com/office/drawing/2014/main" id="{99C213F9-84EF-DB46-A9CB-327DDF26C4A3}"/>
              </a:ext>
            </a:extLst>
          </p:cNvPr>
          <p:cNvSpPr>
            <a:spLocks noGrp="1"/>
          </p:cNvSpPr>
          <p:nvPr>
            <p:ph type="body" sz="quarter" idx="12" hasCustomPrompt="1"/>
          </p:nvPr>
        </p:nvSpPr>
        <p:spPr>
          <a:xfrm>
            <a:off x="1588405" y="3255457"/>
            <a:ext cx="2287704" cy="704620"/>
          </a:xfrm>
          <a:prstGeom prst="rect">
            <a:avLst/>
          </a:prstGeom>
        </p:spPr>
        <p:txBody>
          <a:bodyPr/>
          <a:lstStyle>
            <a:lvl1pPr marL="0" indent="0">
              <a:spcBef>
                <a:spcPts val="400"/>
              </a:spcBef>
              <a:buNone/>
              <a:defRPr sz="1400" b="0" i="1">
                <a:solidFill>
                  <a:schemeClr val="bg1"/>
                </a:solidFill>
                <a:latin typeface="Amsi Pro Italic" panose="020B0A06020201010104" pitchFamily="34" charset="77"/>
              </a:defRPr>
            </a:lvl1pPr>
          </a:lstStyle>
          <a:p>
            <a:pPr lvl="0"/>
            <a:r>
              <a:rPr lang="en-US" sz="1400" dirty="0"/>
              <a:t>Some Copy</a:t>
            </a:r>
          </a:p>
          <a:p>
            <a:pPr lvl="0"/>
            <a:r>
              <a:rPr lang="en-US" sz="1400" dirty="0"/>
              <a:t>More Copy</a:t>
            </a:r>
            <a:endParaRPr lang="en-US" dirty="0"/>
          </a:p>
        </p:txBody>
      </p:sp>
      <p:sp>
        <p:nvSpPr>
          <p:cNvPr id="17" name="Text Placeholder 11">
            <a:extLst>
              <a:ext uri="{FF2B5EF4-FFF2-40B4-BE49-F238E27FC236}">
                <a16:creationId xmlns:a16="http://schemas.microsoft.com/office/drawing/2014/main" id="{FBD227BB-2AAF-1C47-B469-772F5BF5ABDC}"/>
              </a:ext>
            </a:extLst>
          </p:cNvPr>
          <p:cNvSpPr>
            <a:spLocks noGrp="1"/>
          </p:cNvSpPr>
          <p:nvPr>
            <p:ph type="body" sz="quarter" idx="13" hasCustomPrompt="1"/>
          </p:nvPr>
        </p:nvSpPr>
        <p:spPr>
          <a:xfrm>
            <a:off x="5289548" y="2985372"/>
            <a:ext cx="2083171" cy="287338"/>
          </a:xfrm>
          <a:prstGeom prst="rect">
            <a:avLst/>
          </a:prstGeom>
        </p:spPr>
        <p:txBody>
          <a:bodyPr/>
          <a:lstStyle>
            <a:lvl1pPr marL="0" indent="0">
              <a:buNone/>
              <a:defRPr sz="2000" b="1" i="0">
                <a:solidFill>
                  <a:schemeClr val="bg1"/>
                </a:solidFill>
                <a:latin typeface="Amsi Pro Bold" panose="020B0A06020201010104" pitchFamily="34" charset="77"/>
              </a:defRPr>
            </a:lvl1pPr>
          </a:lstStyle>
          <a:p>
            <a:pPr lvl="0"/>
            <a:r>
              <a:rPr lang="en-US" sz="2000" dirty="0"/>
              <a:t>Heading</a:t>
            </a:r>
            <a:endParaRPr lang="en-US" dirty="0"/>
          </a:p>
        </p:txBody>
      </p:sp>
      <p:sp>
        <p:nvSpPr>
          <p:cNvPr id="18" name="Text Placeholder 15">
            <a:extLst>
              <a:ext uri="{FF2B5EF4-FFF2-40B4-BE49-F238E27FC236}">
                <a16:creationId xmlns:a16="http://schemas.microsoft.com/office/drawing/2014/main" id="{30DDBA71-95E4-AC43-9F36-F87DDA8732B1}"/>
              </a:ext>
            </a:extLst>
          </p:cNvPr>
          <p:cNvSpPr>
            <a:spLocks noGrp="1"/>
          </p:cNvSpPr>
          <p:nvPr>
            <p:ph type="body" sz="quarter" idx="14" hasCustomPrompt="1"/>
          </p:nvPr>
        </p:nvSpPr>
        <p:spPr>
          <a:xfrm>
            <a:off x="5289431" y="3283475"/>
            <a:ext cx="2083278" cy="704620"/>
          </a:xfrm>
          <a:prstGeom prst="rect">
            <a:avLst/>
          </a:prstGeom>
        </p:spPr>
        <p:txBody>
          <a:bodyPr/>
          <a:lstStyle>
            <a:lvl1pPr marL="0" indent="0">
              <a:spcBef>
                <a:spcPts val="400"/>
              </a:spcBef>
              <a:buNone/>
              <a:defRPr sz="1400" b="0" i="1">
                <a:solidFill>
                  <a:schemeClr val="bg1"/>
                </a:solidFill>
                <a:latin typeface="Amsi Pro Italic" panose="020B0A06020201010104" pitchFamily="34" charset="77"/>
              </a:defRPr>
            </a:lvl1pPr>
          </a:lstStyle>
          <a:p>
            <a:pPr lvl="0"/>
            <a:r>
              <a:rPr lang="en-US" sz="1400" dirty="0"/>
              <a:t>Some Copy</a:t>
            </a:r>
          </a:p>
          <a:p>
            <a:pPr lvl="0"/>
            <a:r>
              <a:rPr lang="en-US" sz="1400" dirty="0"/>
              <a:t>More Copy</a:t>
            </a:r>
            <a:endParaRPr lang="en-US" dirty="0"/>
          </a:p>
        </p:txBody>
      </p:sp>
      <p:sp>
        <p:nvSpPr>
          <p:cNvPr id="19" name="Text Placeholder 11">
            <a:extLst>
              <a:ext uri="{FF2B5EF4-FFF2-40B4-BE49-F238E27FC236}">
                <a16:creationId xmlns:a16="http://schemas.microsoft.com/office/drawing/2014/main" id="{E43AAD3E-5558-E14E-9AEB-D3C8C561B748}"/>
              </a:ext>
            </a:extLst>
          </p:cNvPr>
          <p:cNvSpPr>
            <a:spLocks noGrp="1"/>
          </p:cNvSpPr>
          <p:nvPr>
            <p:ph type="body" sz="quarter" idx="15" hasCustomPrompt="1"/>
          </p:nvPr>
        </p:nvSpPr>
        <p:spPr>
          <a:xfrm>
            <a:off x="8446406" y="2979621"/>
            <a:ext cx="1934066" cy="287338"/>
          </a:xfrm>
          <a:prstGeom prst="rect">
            <a:avLst/>
          </a:prstGeom>
        </p:spPr>
        <p:txBody>
          <a:bodyPr/>
          <a:lstStyle>
            <a:lvl1pPr marL="0" indent="0">
              <a:buNone/>
              <a:defRPr sz="2000" b="1" i="0">
                <a:solidFill>
                  <a:schemeClr val="bg1"/>
                </a:solidFill>
                <a:latin typeface="Amsi Pro Bold" panose="020B0A06020201010104" pitchFamily="34" charset="77"/>
              </a:defRPr>
            </a:lvl1pPr>
          </a:lstStyle>
          <a:p>
            <a:pPr lvl="0"/>
            <a:r>
              <a:rPr lang="en-US" sz="2000" dirty="0"/>
              <a:t>Heading</a:t>
            </a:r>
            <a:endParaRPr lang="en-US" dirty="0"/>
          </a:p>
        </p:txBody>
      </p:sp>
      <p:sp>
        <p:nvSpPr>
          <p:cNvPr id="20" name="Text Placeholder 15">
            <a:extLst>
              <a:ext uri="{FF2B5EF4-FFF2-40B4-BE49-F238E27FC236}">
                <a16:creationId xmlns:a16="http://schemas.microsoft.com/office/drawing/2014/main" id="{75BD6BD4-BE70-CE45-A280-C239A4B49CFB}"/>
              </a:ext>
            </a:extLst>
          </p:cNvPr>
          <p:cNvSpPr>
            <a:spLocks noGrp="1"/>
          </p:cNvSpPr>
          <p:nvPr>
            <p:ph type="body" sz="quarter" idx="16" hasCustomPrompt="1"/>
          </p:nvPr>
        </p:nvSpPr>
        <p:spPr>
          <a:xfrm>
            <a:off x="8446288" y="3277724"/>
            <a:ext cx="1934165" cy="704620"/>
          </a:xfrm>
          <a:prstGeom prst="rect">
            <a:avLst/>
          </a:prstGeom>
        </p:spPr>
        <p:txBody>
          <a:bodyPr/>
          <a:lstStyle>
            <a:lvl1pPr marL="0" indent="0">
              <a:spcBef>
                <a:spcPts val="400"/>
              </a:spcBef>
              <a:buNone/>
              <a:defRPr sz="1400" b="0" i="1">
                <a:solidFill>
                  <a:schemeClr val="bg1"/>
                </a:solidFill>
                <a:latin typeface="Amsi Pro Italic" panose="020B0A06020201010104" pitchFamily="34" charset="77"/>
              </a:defRPr>
            </a:lvl1pPr>
          </a:lstStyle>
          <a:p>
            <a:pPr lvl="0"/>
            <a:r>
              <a:rPr lang="en-US" sz="1400" dirty="0"/>
              <a:t>Some Copy</a:t>
            </a:r>
          </a:p>
          <a:p>
            <a:pPr lvl="0"/>
            <a:r>
              <a:rPr lang="en-US" sz="1400" dirty="0"/>
              <a:t>More Copy</a:t>
            </a:r>
            <a:endParaRPr lang="en-US" dirty="0"/>
          </a:p>
        </p:txBody>
      </p:sp>
    </p:spTree>
    <p:extLst>
      <p:ext uri="{BB962C8B-B14F-4D97-AF65-F5344CB8AC3E}">
        <p14:creationId xmlns:p14="http://schemas.microsoft.com/office/powerpoint/2010/main" val="266548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EE7B238E-59ED-DB47-8B23-8B0FC7489F21}"/>
              </a:ext>
            </a:extLst>
          </p:cNvPr>
          <p:cNvSpPr>
            <a:spLocks noGrp="1"/>
          </p:cNvSpPr>
          <p:nvPr>
            <p:ph type="ctrTitle"/>
          </p:nvPr>
        </p:nvSpPr>
        <p:spPr>
          <a:xfrm>
            <a:off x="6831496" y="2123439"/>
            <a:ext cx="3982720" cy="2149156"/>
          </a:xfrm>
          <a:prstGeom prst="rect">
            <a:avLst/>
          </a:prstGeom>
        </p:spPr>
        <p:txBody>
          <a:bodyPr>
            <a:normAutofit/>
          </a:bodyPr>
          <a:lstStyle>
            <a:lvl1pPr>
              <a:defRPr sz="4800" b="1" i="0">
                <a:solidFill>
                  <a:schemeClr val="bg1"/>
                </a:solidFill>
                <a:latin typeface="Amsi Pro Bold" panose="020B0A06020201010104" pitchFamily="34" charset="77"/>
              </a:defRPr>
            </a:lvl1pPr>
          </a:lstStyle>
          <a:p>
            <a:pPr algn="l"/>
            <a:r>
              <a:rPr lang="en-US" sz="4800" b="1" dirty="0"/>
              <a:t>Slide Title Goes Here</a:t>
            </a:r>
          </a:p>
        </p:txBody>
      </p:sp>
    </p:spTree>
    <p:extLst>
      <p:ext uri="{BB962C8B-B14F-4D97-AF65-F5344CB8AC3E}">
        <p14:creationId xmlns:p14="http://schemas.microsoft.com/office/powerpoint/2010/main" val="151858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CF8D59-970F-DD4E-9C11-5E9F80F3D03A}"/>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4" name="Title 1">
            <a:extLst>
              <a:ext uri="{FF2B5EF4-FFF2-40B4-BE49-F238E27FC236}">
                <a16:creationId xmlns:a16="http://schemas.microsoft.com/office/drawing/2014/main" id="{984D7336-9D4B-1341-99E8-B92934EE2AB3}"/>
              </a:ext>
            </a:extLst>
          </p:cNvPr>
          <p:cNvSpPr>
            <a:spLocks noGrp="1"/>
          </p:cNvSpPr>
          <p:nvPr>
            <p:ph type="ctrTitle"/>
          </p:nvPr>
        </p:nvSpPr>
        <p:spPr>
          <a:xfrm>
            <a:off x="6831496" y="2123439"/>
            <a:ext cx="3982720" cy="2699414"/>
          </a:xfrm>
          <a:prstGeom prst="rect">
            <a:avLst/>
          </a:prstGeom>
        </p:spPr>
        <p:txBody>
          <a:bodyPr>
            <a:normAutofit/>
          </a:bodyPr>
          <a:lstStyle>
            <a:lvl1pPr>
              <a:defRPr sz="4800" b="1" i="0">
                <a:solidFill>
                  <a:schemeClr val="bg1">
                    <a:lumMod val="95000"/>
                  </a:schemeClr>
                </a:solidFill>
                <a:latin typeface="Amsi Pro Bold" panose="020B0A06020201010104" pitchFamily="34" charset="77"/>
              </a:defRPr>
            </a:lvl1pPr>
          </a:lstStyle>
          <a:p>
            <a:pPr algn="l"/>
            <a:r>
              <a:rPr lang="en-US" sz="4800" b="1" dirty="0"/>
              <a:t>Slide Title Goes Here</a:t>
            </a:r>
          </a:p>
        </p:txBody>
      </p:sp>
      <p:pic>
        <p:nvPicPr>
          <p:cNvPr id="8" name="Picture 8">
            <a:extLst>
              <a:ext uri="{FF2B5EF4-FFF2-40B4-BE49-F238E27FC236}">
                <a16:creationId xmlns:a16="http://schemas.microsoft.com/office/drawing/2014/main" id="{3D0D7F17-05CD-2C40-A714-C82210AD05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1090" y="6413985"/>
            <a:ext cx="1134797" cy="30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
            <a:extLst>
              <a:ext uri="{FF2B5EF4-FFF2-40B4-BE49-F238E27FC236}">
                <a16:creationId xmlns:a16="http://schemas.microsoft.com/office/drawing/2014/main" id="{B42ED3B9-F62B-2641-BA9F-4191240016E7}"/>
              </a:ext>
            </a:extLst>
          </p:cNvPr>
          <p:cNvSpPr>
            <a:spLocks noGrp="1"/>
          </p:cNvSpPr>
          <p:nvPr>
            <p:ph type="pic" idx="1"/>
          </p:nvPr>
        </p:nvSpPr>
        <p:spPr>
          <a:xfrm>
            <a:off x="2011680" y="1322345"/>
            <a:ext cx="3666309" cy="4043215"/>
          </a:xfrm>
          <a:prstGeom prst="rect">
            <a:avLst/>
          </a:prstGeom>
          <a:noFill/>
          <a:ln w="127000" cap="rnd">
            <a:solidFill>
              <a:schemeClr val="bg2"/>
            </a:solidFill>
          </a:ln>
          <a:effectLst>
            <a:glow rad="63500">
              <a:schemeClr val="bg2">
                <a:alpha val="0"/>
              </a:schemeClr>
            </a:glo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6743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E2628B2-BD5F-1A43-BA26-654C20C23A71}"/>
              </a:ext>
            </a:extLst>
          </p:cNvPr>
          <p:cNvSpPr>
            <a:spLocks noGrp="1"/>
          </p:cNvSpPr>
          <p:nvPr>
            <p:ph type="pic" idx="1"/>
          </p:nvPr>
        </p:nvSpPr>
        <p:spPr>
          <a:xfrm>
            <a:off x="0" y="3458481"/>
            <a:ext cx="12192000" cy="28411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a:extLst>
              <a:ext uri="{FF2B5EF4-FFF2-40B4-BE49-F238E27FC236}">
                <a16:creationId xmlns:a16="http://schemas.microsoft.com/office/drawing/2014/main" id="{324924F8-248F-DA40-B9CC-BCA9762F071F}"/>
              </a:ext>
            </a:extLst>
          </p:cNvPr>
          <p:cNvSpPr>
            <a:spLocks noGrp="1"/>
          </p:cNvSpPr>
          <p:nvPr>
            <p:ph type="ctrTitle"/>
          </p:nvPr>
        </p:nvSpPr>
        <p:spPr>
          <a:xfrm>
            <a:off x="4104640" y="670247"/>
            <a:ext cx="3982720" cy="2477557"/>
          </a:xfrm>
          <a:prstGeom prst="rect">
            <a:avLst/>
          </a:prstGeom>
        </p:spPr>
        <p:txBody>
          <a:bodyPr>
            <a:normAutofit/>
          </a:bodyPr>
          <a:lstStyle>
            <a:lvl1pPr algn="ctr">
              <a:defRPr sz="4800" b="1" i="0">
                <a:solidFill>
                  <a:schemeClr val="bg1">
                    <a:lumMod val="95000"/>
                  </a:schemeClr>
                </a:solidFill>
                <a:latin typeface="Amsi Pro Bold" panose="020B0A06020201010104" pitchFamily="34" charset="77"/>
              </a:defRPr>
            </a:lvl1pPr>
          </a:lstStyle>
          <a:p>
            <a:r>
              <a:rPr lang="en-US" sz="4800" b="1" dirty="0"/>
              <a:t>Slide Title Goes Here</a:t>
            </a:r>
          </a:p>
        </p:txBody>
      </p:sp>
    </p:spTree>
    <p:extLst>
      <p:ext uri="{BB962C8B-B14F-4D97-AF65-F5344CB8AC3E}">
        <p14:creationId xmlns:p14="http://schemas.microsoft.com/office/powerpoint/2010/main" val="34630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B541AF2-6E6F-BE47-9E15-D21323C6121D}"/>
              </a:ext>
            </a:extLst>
          </p:cNvPr>
          <p:cNvPicPr>
            <a:picLocks noChangeAspect="1"/>
          </p:cNvPicPr>
          <p:nvPr userDrawn="1"/>
        </p:nvPicPr>
        <p:blipFill>
          <a:blip r:embed="rId2"/>
          <a:stretch>
            <a:fillRect/>
          </a:stretch>
        </p:blipFill>
        <p:spPr>
          <a:xfrm>
            <a:off x="4021094" y="2949178"/>
            <a:ext cx="4149812" cy="959644"/>
          </a:xfrm>
          <a:prstGeom prst="rect">
            <a:avLst/>
          </a:prstGeom>
        </p:spPr>
      </p:pic>
      <p:sp>
        <p:nvSpPr>
          <p:cNvPr id="4" name="Rectangle 3">
            <a:extLst>
              <a:ext uri="{FF2B5EF4-FFF2-40B4-BE49-F238E27FC236}">
                <a16:creationId xmlns:a16="http://schemas.microsoft.com/office/drawing/2014/main" id="{0F2640EC-7007-9749-9E16-E22024EA5EFE}"/>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pic>
        <p:nvPicPr>
          <p:cNvPr id="6" name="Picture 8">
            <a:extLst>
              <a:ext uri="{FF2B5EF4-FFF2-40B4-BE49-F238E27FC236}">
                <a16:creationId xmlns:a16="http://schemas.microsoft.com/office/drawing/2014/main" id="{3FD3FCDE-F5C2-8142-893D-06ACB5F0A5D0}"/>
              </a:ext>
            </a:extLst>
          </p:cNvPr>
          <p:cNvPicPr>
            <a:picLocks noChangeAspect="1"/>
          </p:cNvPicPr>
          <p:nvPr userDrawn="1"/>
        </p:nvPicPr>
        <p:blipFill>
          <a:blip r:embed="rId2"/>
          <a:stretch>
            <a:fillRect/>
          </a:stretch>
        </p:blipFill>
        <p:spPr bwMode="auto">
          <a:xfrm>
            <a:off x="4160003" y="2981301"/>
            <a:ext cx="3871994" cy="8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42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1801-7213-6947-8D5C-B6F288743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24287E0-3447-DC40-946A-7131DAD23F92}"/>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899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1BA03E-B982-5A40-9BD6-905E473F9854}"/>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7" name="Text Placeholder 6">
            <a:extLst>
              <a:ext uri="{FF2B5EF4-FFF2-40B4-BE49-F238E27FC236}">
                <a16:creationId xmlns:a16="http://schemas.microsoft.com/office/drawing/2014/main" id="{E07B8E5A-BA0E-DF4B-A025-399327C2F354}"/>
              </a:ext>
            </a:extLst>
          </p:cNvPr>
          <p:cNvSpPr>
            <a:spLocks noGrp="1"/>
          </p:cNvSpPr>
          <p:nvPr>
            <p:ph type="body" sz="quarter" idx="10" hasCustomPrompt="1"/>
          </p:nvPr>
        </p:nvSpPr>
        <p:spPr>
          <a:xfrm>
            <a:off x="3070093" y="3773444"/>
            <a:ext cx="6048331" cy="625475"/>
          </a:xfrm>
          <a:prstGeom prst="rect">
            <a:avLst/>
          </a:prstGeom>
        </p:spPr>
        <p:txBody>
          <a:bodyPr/>
          <a:lstStyle>
            <a:lvl1pPr marL="0" indent="0" algn="ctr">
              <a:buNone/>
              <a:defRPr sz="3900" b="1" i="0">
                <a:solidFill>
                  <a:schemeClr val="bg1"/>
                </a:solidFill>
                <a:latin typeface="Amsi Pro Bold" panose="020B0A06020201010104" pitchFamily="34" charset="77"/>
              </a:defRPr>
            </a:lvl1pPr>
          </a:lstStyle>
          <a:p>
            <a:pPr lvl="0"/>
            <a:r>
              <a:rPr lang="en-US" dirty="0"/>
              <a:t>Branding Committee</a:t>
            </a:r>
          </a:p>
        </p:txBody>
      </p:sp>
    </p:spTree>
    <p:extLst>
      <p:ext uri="{BB962C8B-B14F-4D97-AF65-F5344CB8AC3E}">
        <p14:creationId xmlns:p14="http://schemas.microsoft.com/office/powerpoint/2010/main" val="393575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a:extLst>
              <a:ext uri="{FF2B5EF4-FFF2-40B4-BE49-F238E27FC236}">
                <a16:creationId xmlns:a16="http://schemas.microsoft.com/office/drawing/2014/main" id="{7480DA22-580E-574B-8EE6-0B9F8A43831C}"/>
              </a:ext>
            </a:extLst>
          </p:cNvPr>
          <p:cNvSpPr>
            <a:spLocks noGrp="1"/>
          </p:cNvSpPr>
          <p:nvPr>
            <p:ph type="ctrTitle"/>
          </p:nvPr>
        </p:nvSpPr>
        <p:spPr>
          <a:xfrm>
            <a:off x="6831496" y="2123439"/>
            <a:ext cx="3982720" cy="2213892"/>
          </a:xfrm>
          <a:prstGeom prst="rect">
            <a:avLst/>
          </a:prstGeom>
        </p:spPr>
        <p:txBody>
          <a:bodyPr>
            <a:normAutofit/>
          </a:bodyPr>
          <a:lstStyle>
            <a:lvl1pPr>
              <a:defRPr sz="4800" b="1" i="0">
                <a:solidFill>
                  <a:srgbClr val="AB2C29"/>
                </a:solidFill>
                <a:latin typeface="Amsi Pro Bold" panose="020B0A06020201010104" pitchFamily="34" charset="77"/>
              </a:defRPr>
            </a:lvl1pPr>
          </a:lstStyle>
          <a:p>
            <a:pPr algn="l"/>
            <a:r>
              <a:rPr lang="en-US" sz="4800" b="1" dirty="0">
                <a:solidFill>
                  <a:srgbClr val="AB2C29"/>
                </a:solidFill>
              </a:rPr>
              <a:t>Slide Title Goes Here</a:t>
            </a:r>
          </a:p>
        </p:txBody>
      </p:sp>
    </p:spTree>
    <p:extLst>
      <p:ext uri="{BB962C8B-B14F-4D97-AF65-F5344CB8AC3E}">
        <p14:creationId xmlns:p14="http://schemas.microsoft.com/office/powerpoint/2010/main" val="149200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4D6A-D20E-3145-906B-668894FAFBEF}"/>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msi Pro Bold" panose="020B0A060202010101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4C0E7CF2-2FCC-5B40-8562-6EDE312807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msi Pro Regular" panose="020B0A060202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313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CAD7-C681-7D42-86F4-2D673F365C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9A6F0-74DC-FC4F-ACF3-1BE11E0E77C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41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F247-0250-4244-A261-C438F166A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647B2-36CD-3048-9C88-F5A051EE2A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9980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02D-064A-2B4F-A980-97EB333FC6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F4328E7-2E70-BC46-9DEE-AB62484C7D1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F1F26-798B-8C4D-B327-55B9C8F3B50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70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62FE-4458-8A4F-857C-7DA037D7B2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6FD2BD-438E-FE48-8FD9-5E46FCCA4D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60EA24-F50D-6643-A761-133258614B8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76AFE-C679-CB4B-9DC1-11F627D38A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350597-9EA4-EA4A-8FA4-9669A08CFB0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99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2FEA-8DBF-B942-B221-3166C89F7C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2266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5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CF9DCB8-03AF-1746-91BF-55E5760C4625}"/>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chemeClr val="bg1"/>
                </a:solidFill>
                <a:latin typeface="Amsi Pro Bold" panose="020B0A06020201010104" pitchFamily="34" charset="77"/>
              </a:defRPr>
            </a:lvl1pPr>
          </a:lstStyle>
          <a:p>
            <a:pPr lvl="0"/>
            <a:r>
              <a:rPr lang="en-US" sz="4800" b="1" i="0" dirty="0">
                <a:latin typeface="Amsi Pro Bold" panose="020B0A06020201010104" pitchFamily="34" charset="77"/>
              </a:rPr>
              <a:t>Slide Title</a:t>
            </a:r>
          </a:p>
          <a:p>
            <a:pPr lvl="0"/>
            <a:r>
              <a:rPr lang="en-US" sz="4800" b="1" i="0" dirty="0">
                <a:latin typeface="Amsi Pro Bold" panose="020B0A06020201010104" pitchFamily="34" charset="77"/>
              </a:rPr>
              <a:t>Goes Here</a:t>
            </a:r>
            <a:endParaRPr lang="en-US" dirty="0"/>
          </a:p>
        </p:txBody>
      </p:sp>
      <p:sp>
        <p:nvSpPr>
          <p:cNvPr id="6" name="Text Placeholder 11">
            <a:extLst>
              <a:ext uri="{FF2B5EF4-FFF2-40B4-BE49-F238E27FC236}">
                <a16:creationId xmlns:a16="http://schemas.microsoft.com/office/drawing/2014/main" id="{D558A03A-AB46-B748-825A-DDDF6F516B64}"/>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chemeClr val="bg1"/>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37949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CCD8-2D21-F944-BB2D-9834EAD31E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16C58-C9A7-3844-8E5D-0B16B4AA0E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150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E4FE4D-355E-6046-A9F9-6FF89CAE6092}"/>
              </a:ext>
            </a:extLst>
          </p:cNvPr>
          <p:cNvSpPr>
            <a:spLocks noGrp="1"/>
          </p:cNvSpPr>
          <p:nvPr>
            <p:ph type="ctrTitle"/>
          </p:nvPr>
        </p:nvSpPr>
        <p:spPr>
          <a:xfrm>
            <a:off x="1522454" y="2358610"/>
            <a:ext cx="9144000" cy="3101294"/>
          </a:xfrm>
          <a:prstGeom prst="rect">
            <a:avLst/>
          </a:prstGeom>
        </p:spPr>
        <p:txBody>
          <a:bodyPr>
            <a:normAutofit fontScale="90000"/>
          </a:bodyPr>
          <a:lstStyle>
            <a:lvl1pPr algn="ctr">
              <a:defRPr sz="6000"/>
            </a:lvl1pPr>
          </a:lstStyle>
          <a:p>
            <a:r>
              <a:rPr lang="en-US" dirty="0">
                <a:solidFill>
                  <a:schemeClr val="bg1"/>
                </a:solidFill>
              </a:rPr>
              <a:t>Quote something very important right here…</a:t>
            </a:r>
            <a:br>
              <a:rPr lang="en-US" dirty="0">
                <a:solidFill>
                  <a:schemeClr val="bg1"/>
                </a:solidFill>
              </a:rPr>
            </a:br>
            <a:r>
              <a:rPr lang="en-US" sz="4400" b="1" dirty="0">
                <a:solidFill>
                  <a:srgbClr val="35C1CC"/>
                </a:solidFill>
              </a:rPr>
              <a:t>– Agent Ted</a:t>
            </a:r>
            <a:br>
              <a:rPr lang="en-US" dirty="0">
                <a:solidFill>
                  <a:schemeClr val="bg1"/>
                </a:solidFill>
              </a:rPr>
            </a:br>
            <a:endParaRPr lang="en-US" dirty="0">
              <a:solidFill>
                <a:schemeClr val="bg1"/>
              </a:solidFill>
            </a:endParaRPr>
          </a:p>
        </p:txBody>
      </p:sp>
      <p:cxnSp>
        <p:nvCxnSpPr>
          <p:cNvPr id="5" name="Straight Connector 4">
            <a:extLst>
              <a:ext uri="{FF2B5EF4-FFF2-40B4-BE49-F238E27FC236}">
                <a16:creationId xmlns:a16="http://schemas.microsoft.com/office/drawing/2014/main" id="{FFC0126D-FF28-0346-90E8-02572AE42474}"/>
              </a:ext>
            </a:extLst>
          </p:cNvPr>
          <p:cNvCxnSpPr>
            <a:cxnSpLocks/>
          </p:cNvCxnSpPr>
          <p:nvPr userDrawn="1"/>
        </p:nvCxnSpPr>
        <p:spPr>
          <a:xfrm>
            <a:off x="27531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1753B036-8E18-C447-B639-0B1CDA5B4B7B}"/>
              </a:ext>
            </a:extLst>
          </p:cNvPr>
          <p:cNvCxnSpPr>
            <a:cxnSpLocks/>
          </p:cNvCxnSpPr>
          <p:nvPr userDrawn="1"/>
        </p:nvCxnSpPr>
        <p:spPr>
          <a:xfrm>
            <a:off x="66393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861A378F-B881-C44C-A97F-6B4F819F8612}"/>
              </a:ext>
            </a:extLst>
          </p:cNvPr>
          <p:cNvCxnSpPr>
            <a:cxnSpLocks/>
          </p:cNvCxnSpPr>
          <p:nvPr userDrawn="1"/>
        </p:nvCxnSpPr>
        <p:spPr>
          <a:xfrm>
            <a:off x="2753139" y="4973708"/>
            <a:ext cx="66826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62AFE68-AD90-FC47-8D32-9E20C3E684E8}"/>
              </a:ext>
            </a:extLst>
          </p:cNvPr>
          <p:cNvPicPr>
            <a:picLocks noChangeAspect="1"/>
          </p:cNvPicPr>
          <p:nvPr userDrawn="1"/>
        </p:nvPicPr>
        <p:blipFill>
          <a:blip r:embed="rId2"/>
          <a:stretch>
            <a:fillRect/>
          </a:stretch>
        </p:blipFill>
        <p:spPr>
          <a:xfrm>
            <a:off x="5691249" y="1664076"/>
            <a:ext cx="806410" cy="599259"/>
          </a:xfrm>
          <a:prstGeom prst="rect">
            <a:avLst/>
          </a:prstGeom>
        </p:spPr>
      </p:pic>
    </p:spTree>
    <p:extLst>
      <p:ext uri="{BB962C8B-B14F-4D97-AF65-F5344CB8AC3E}">
        <p14:creationId xmlns:p14="http://schemas.microsoft.com/office/powerpoint/2010/main" val="222172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D5CE-4520-9F4A-82DE-936B4B26E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F2D8C-0D47-2343-B517-C714F15E49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03443-2DD4-284D-B401-2F6F155741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0238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02DF-C0B7-4340-B468-665E2EAFA0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E3EAB13-E225-6C44-891D-A5E6141D58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BFD8A-1452-AC48-B38C-2E0364E498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42412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8C0A6-A88C-8B46-8E7B-A27F8C1AECB8}"/>
              </a:ext>
            </a:extLst>
          </p:cNvPr>
          <p:cNvSpPr>
            <a:spLocks noGrp="1"/>
          </p:cNvSpPr>
          <p:nvPr>
            <p:ph type="pic" sz="quarter" idx="10"/>
          </p:nvPr>
        </p:nvSpPr>
        <p:spPr>
          <a:xfrm>
            <a:off x="0" y="3394075"/>
            <a:ext cx="12192000" cy="3463925"/>
          </a:xfrm>
          <a:prstGeom prst="rect">
            <a:avLst/>
          </a:prstGeom>
        </p:spPr>
        <p:txBody>
          <a:bodyPr/>
          <a:lstStyle/>
          <a:p>
            <a:endParaRPr lang="en-US"/>
          </a:p>
        </p:txBody>
      </p:sp>
    </p:spTree>
    <p:extLst>
      <p:ext uri="{BB962C8B-B14F-4D97-AF65-F5344CB8AC3E}">
        <p14:creationId xmlns:p14="http://schemas.microsoft.com/office/powerpoint/2010/main" val="369103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E369DE3F-BF0C-BC4C-9F0F-E20078087A87}"/>
              </a:ext>
            </a:extLst>
          </p:cNvPr>
          <p:cNvSpPr>
            <a:spLocks noGrp="1"/>
          </p:cNvSpPr>
          <p:nvPr>
            <p:ph type="pic" idx="1"/>
          </p:nvPr>
        </p:nvSpPr>
        <p:spPr>
          <a:xfrm>
            <a:off x="1381578" y="2340428"/>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a:extLst>
              <a:ext uri="{FF2B5EF4-FFF2-40B4-BE49-F238E27FC236}">
                <a16:creationId xmlns:a16="http://schemas.microsoft.com/office/drawing/2014/main" id="{D95C85D5-1029-C14E-8024-7D8BCF87A2D7}"/>
              </a:ext>
            </a:extLst>
          </p:cNvPr>
          <p:cNvSpPr>
            <a:spLocks noGrp="1"/>
          </p:cNvSpPr>
          <p:nvPr>
            <p:ph type="pic" idx="13"/>
          </p:nvPr>
        </p:nvSpPr>
        <p:spPr>
          <a:xfrm>
            <a:off x="3883421"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Picture Placeholder 2">
            <a:extLst>
              <a:ext uri="{FF2B5EF4-FFF2-40B4-BE49-F238E27FC236}">
                <a16:creationId xmlns:a16="http://schemas.microsoft.com/office/drawing/2014/main" id="{A962C675-D4BB-0749-9CA6-A0F101C92C3E}"/>
              </a:ext>
            </a:extLst>
          </p:cNvPr>
          <p:cNvSpPr>
            <a:spLocks noGrp="1"/>
          </p:cNvSpPr>
          <p:nvPr>
            <p:ph type="pic" idx="14"/>
          </p:nvPr>
        </p:nvSpPr>
        <p:spPr>
          <a:xfrm>
            <a:off x="6385260"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a:extLst>
              <a:ext uri="{FF2B5EF4-FFF2-40B4-BE49-F238E27FC236}">
                <a16:creationId xmlns:a16="http://schemas.microsoft.com/office/drawing/2014/main" id="{5158FA95-A0F7-A644-AC87-7B5816EEE682}"/>
              </a:ext>
            </a:extLst>
          </p:cNvPr>
          <p:cNvSpPr>
            <a:spLocks noGrp="1"/>
          </p:cNvSpPr>
          <p:nvPr>
            <p:ph type="pic" idx="15"/>
          </p:nvPr>
        </p:nvSpPr>
        <p:spPr>
          <a:xfrm>
            <a:off x="8887099" y="2340426"/>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Text Placeholder 3">
            <a:extLst>
              <a:ext uri="{FF2B5EF4-FFF2-40B4-BE49-F238E27FC236}">
                <a16:creationId xmlns:a16="http://schemas.microsoft.com/office/drawing/2014/main" id="{B7BB16AA-61C8-1D41-9264-1FF3CA659973}"/>
              </a:ext>
            </a:extLst>
          </p:cNvPr>
          <p:cNvSpPr>
            <a:spLocks noGrp="1"/>
          </p:cNvSpPr>
          <p:nvPr>
            <p:ph type="body" sz="half" idx="16" hasCustomPrompt="1"/>
          </p:nvPr>
        </p:nvSpPr>
        <p:spPr>
          <a:xfrm>
            <a:off x="1462874"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29" name="Text Placeholder 3">
            <a:extLst>
              <a:ext uri="{FF2B5EF4-FFF2-40B4-BE49-F238E27FC236}">
                <a16:creationId xmlns:a16="http://schemas.microsoft.com/office/drawing/2014/main" id="{B6E61F8F-0720-1047-BDE0-DF605E309E71}"/>
              </a:ext>
            </a:extLst>
          </p:cNvPr>
          <p:cNvSpPr>
            <a:spLocks noGrp="1"/>
          </p:cNvSpPr>
          <p:nvPr>
            <p:ph type="body" sz="half" idx="2" hasCustomPrompt="1"/>
          </p:nvPr>
        </p:nvSpPr>
        <p:spPr>
          <a:xfrm>
            <a:off x="1462874"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0" name="Text Placeholder 3">
            <a:extLst>
              <a:ext uri="{FF2B5EF4-FFF2-40B4-BE49-F238E27FC236}">
                <a16:creationId xmlns:a16="http://schemas.microsoft.com/office/drawing/2014/main" id="{FDC7CD8F-F491-534E-A58E-E34F2C39FB27}"/>
              </a:ext>
            </a:extLst>
          </p:cNvPr>
          <p:cNvSpPr>
            <a:spLocks noGrp="1"/>
          </p:cNvSpPr>
          <p:nvPr>
            <p:ph type="body" sz="half" idx="17" hasCustomPrompt="1"/>
          </p:nvPr>
        </p:nvSpPr>
        <p:spPr>
          <a:xfrm>
            <a:off x="395624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1" name="Text Placeholder 3">
            <a:extLst>
              <a:ext uri="{FF2B5EF4-FFF2-40B4-BE49-F238E27FC236}">
                <a16:creationId xmlns:a16="http://schemas.microsoft.com/office/drawing/2014/main" id="{31859CB2-1E26-8140-AB2E-42D830AC5F45}"/>
              </a:ext>
            </a:extLst>
          </p:cNvPr>
          <p:cNvSpPr>
            <a:spLocks noGrp="1"/>
          </p:cNvSpPr>
          <p:nvPr>
            <p:ph type="body" sz="half" idx="18" hasCustomPrompt="1"/>
          </p:nvPr>
        </p:nvSpPr>
        <p:spPr>
          <a:xfrm>
            <a:off x="395624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2" name="Text Placeholder 3">
            <a:extLst>
              <a:ext uri="{FF2B5EF4-FFF2-40B4-BE49-F238E27FC236}">
                <a16:creationId xmlns:a16="http://schemas.microsoft.com/office/drawing/2014/main" id="{BDE336C2-34CE-0C4A-B738-01335937EB34}"/>
              </a:ext>
            </a:extLst>
          </p:cNvPr>
          <p:cNvSpPr>
            <a:spLocks noGrp="1"/>
          </p:cNvSpPr>
          <p:nvPr>
            <p:ph type="body" sz="half" idx="19" hasCustomPrompt="1"/>
          </p:nvPr>
        </p:nvSpPr>
        <p:spPr>
          <a:xfrm>
            <a:off x="6474272"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3" name="Text Placeholder 3">
            <a:extLst>
              <a:ext uri="{FF2B5EF4-FFF2-40B4-BE49-F238E27FC236}">
                <a16:creationId xmlns:a16="http://schemas.microsoft.com/office/drawing/2014/main" id="{06A0304A-3C63-DF4C-93B7-C0BE55522DF3}"/>
              </a:ext>
            </a:extLst>
          </p:cNvPr>
          <p:cNvSpPr>
            <a:spLocks noGrp="1"/>
          </p:cNvSpPr>
          <p:nvPr>
            <p:ph type="body" sz="half" idx="20" hasCustomPrompt="1"/>
          </p:nvPr>
        </p:nvSpPr>
        <p:spPr>
          <a:xfrm>
            <a:off x="6474272"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4" name="Text Placeholder 3">
            <a:extLst>
              <a:ext uri="{FF2B5EF4-FFF2-40B4-BE49-F238E27FC236}">
                <a16:creationId xmlns:a16="http://schemas.microsoft.com/office/drawing/2014/main" id="{1CBFB536-07BA-3F44-B43B-8400BF8D4579}"/>
              </a:ext>
            </a:extLst>
          </p:cNvPr>
          <p:cNvSpPr>
            <a:spLocks noGrp="1"/>
          </p:cNvSpPr>
          <p:nvPr>
            <p:ph type="body" sz="half" idx="21" hasCustomPrompt="1"/>
          </p:nvPr>
        </p:nvSpPr>
        <p:spPr>
          <a:xfrm>
            <a:off x="896801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Italic"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5" name="Text Placeholder 3">
            <a:extLst>
              <a:ext uri="{FF2B5EF4-FFF2-40B4-BE49-F238E27FC236}">
                <a16:creationId xmlns:a16="http://schemas.microsoft.com/office/drawing/2014/main" id="{1A24A10A-5552-F740-9F16-3FBDC8AEAAD6}"/>
              </a:ext>
            </a:extLst>
          </p:cNvPr>
          <p:cNvSpPr>
            <a:spLocks noGrp="1"/>
          </p:cNvSpPr>
          <p:nvPr>
            <p:ph type="body" sz="half" idx="22" hasCustomPrompt="1"/>
          </p:nvPr>
        </p:nvSpPr>
        <p:spPr>
          <a:xfrm>
            <a:off x="896801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Bold"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6" name="Title 1">
            <a:extLst>
              <a:ext uri="{FF2B5EF4-FFF2-40B4-BE49-F238E27FC236}">
                <a16:creationId xmlns:a16="http://schemas.microsoft.com/office/drawing/2014/main" id="{728BC58A-9CC8-B547-B2CB-4532B92A1B6E}"/>
              </a:ext>
            </a:extLst>
          </p:cNvPr>
          <p:cNvSpPr>
            <a:spLocks noGrp="1"/>
          </p:cNvSpPr>
          <p:nvPr>
            <p:ph type="title" hasCustomPrompt="1"/>
          </p:nvPr>
        </p:nvSpPr>
        <p:spPr>
          <a:xfrm>
            <a:off x="1801152" y="915664"/>
            <a:ext cx="8370537" cy="1325563"/>
          </a:xfrm>
          <a:prstGeom prst="rect">
            <a:avLst/>
          </a:prstGeom>
        </p:spPr>
        <p:txBody>
          <a:bodyPr>
            <a:normAutofit/>
          </a:bodyPr>
          <a:lstStyle>
            <a:lvl1pPr algn="ctr">
              <a:defRPr sz="4800" b="1" i="0">
                <a:solidFill>
                  <a:srgbClr val="35C1CC"/>
                </a:solidFill>
                <a:latin typeface="Amsi Pro Bold" panose="020B0A06020201010104" pitchFamily="34" charset="77"/>
              </a:defRPr>
            </a:lvl1pPr>
          </a:lstStyle>
          <a:p>
            <a:r>
              <a:rPr lang="en-US" dirty="0"/>
              <a:t>Slide Title Here</a:t>
            </a:r>
          </a:p>
        </p:txBody>
      </p:sp>
    </p:spTree>
    <p:extLst>
      <p:ext uri="{BB962C8B-B14F-4D97-AF65-F5344CB8AC3E}">
        <p14:creationId xmlns:p14="http://schemas.microsoft.com/office/powerpoint/2010/main" val="570529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524C136-0884-054E-81CF-3E06C649D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7D3C8929-2341-3646-888B-B545185A4DF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907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41FF-1F52-A042-A138-79BCB142CF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16DE51-DD69-A844-8D1D-178C493517B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3C0B2-147C-DB49-80B3-BBC340E57F6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9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D823-4749-AF4B-889B-4D19665220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C9F09D-4AA1-6540-9860-7D67FC0460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90473-58B9-FB4D-AF1C-7388A5027D2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BE368-40A1-AE4F-A943-A6995B1B6E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1BF65-CAA9-624F-9EBD-8B9C9ADA281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42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7678A3E-6D07-5246-BF4A-E16FE3970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B1363FFA-9D06-2944-A617-8F98294F9522}"/>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16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3042-3AF9-6E45-AD25-7919EE0C0E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D1EDE-6B14-0B4F-A059-CD9BB27F0B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971E0-1A4C-3A4E-9674-5EFED22D7B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388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B6E-0E19-0640-B0CA-02D666EF03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65D4B-8476-6940-BE3E-A3A97D7AA0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5527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DD752A-B153-EE4A-BE73-08D23FB3014C}"/>
              </a:ext>
            </a:extLst>
          </p:cNvPr>
          <p:cNvPicPr>
            <a:picLocks noChangeAspect="1"/>
          </p:cNvPicPr>
          <p:nvPr userDrawn="1"/>
        </p:nvPicPr>
        <p:blipFill>
          <a:blip r:embed="rId2"/>
          <a:stretch>
            <a:fillRect/>
          </a:stretch>
        </p:blipFill>
        <p:spPr>
          <a:xfrm>
            <a:off x="4453521" y="2608225"/>
            <a:ext cx="3284958" cy="759646"/>
          </a:xfrm>
          <a:prstGeom prst="rect">
            <a:avLst/>
          </a:prstGeom>
        </p:spPr>
      </p:pic>
      <p:sp>
        <p:nvSpPr>
          <p:cNvPr id="3" name="TextBox 2">
            <a:extLst>
              <a:ext uri="{FF2B5EF4-FFF2-40B4-BE49-F238E27FC236}">
                <a16:creationId xmlns:a16="http://schemas.microsoft.com/office/drawing/2014/main" id="{0688FD5C-2533-9949-9937-4B97218F070B}"/>
              </a:ext>
            </a:extLst>
          </p:cNvPr>
          <p:cNvSpPr txBox="1"/>
          <p:nvPr userDrawn="1"/>
        </p:nvSpPr>
        <p:spPr>
          <a:xfrm>
            <a:off x="11162923" y="6572816"/>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Tree>
    <p:extLst>
      <p:ext uri="{BB962C8B-B14F-4D97-AF65-F5344CB8AC3E}">
        <p14:creationId xmlns:p14="http://schemas.microsoft.com/office/powerpoint/2010/main" val="17921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BFA26C-88CE-804E-A4B7-19AFCA195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6583B717-322C-CF49-A4B7-7FAA862E0D1B}"/>
              </a:ext>
            </a:extLst>
          </p:cNvPr>
          <p:cNvSpPr/>
          <p:nvPr userDrawn="1"/>
        </p:nvSpPr>
        <p:spPr>
          <a:xfrm>
            <a:off x="-71120" y="6311900"/>
            <a:ext cx="12263120" cy="5461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E889C52E-E9C1-184D-8207-CE04ABDCB190}"/>
              </a:ext>
            </a:extLst>
          </p:cNvPr>
          <p:cNvPicPr>
            <a:picLocks noChangeAspect="1"/>
          </p:cNvPicPr>
          <p:nvPr userDrawn="1"/>
        </p:nvPicPr>
        <p:blipFill>
          <a:blip r:embed="rId18"/>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7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718" r:id="rId9"/>
    <p:sldLayoutId id="2147483716" r:id="rId10"/>
    <p:sldLayoutId id="2147483713" r:id="rId11"/>
    <p:sldLayoutId id="2147483712" r:id="rId12"/>
    <p:sldLayoutId id="2147483711" r:id="rId13"/>
    <p:sldLayoutId id="2147483710" r:id="rId14"/>
    <p:sldLayoutId id="2147483709" r:id="rId1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2C29"/>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E109599-C767-864B-B23E-C1E4CA34B8C2}"/>
              </a:ext>
            </a:extLst>
          </p:cNvPr>
          <p:cNvPicPr>
            <a:picLocks noChangeAspect="1"/>
          </p:cNvPicPr>
          <p:nvPr userDrawn="1"/>
        </p:nvPicPr>
        <p:blipFill>
          <a:blip r:embed="rId7"/>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833690"/>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19" r:id="rId4"/>
    <p:sldLayoutId id="2147483720" r:id="rId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D9EA9A63-3FE9-B043-99E2-6F6443692434}"/>
              </a:ext>
            </a:extLst>
          </p:cNvPr>
          <p:cNvSpPr txBox="1">
            <a:spLocks/>
          </p:cNvSpPr>
          <p:nvPr userDrawn="1"/>
        </p:nvSpPr>
        <p:spPr>
          <a:xfrm>
            <a:off x="838200" y="64249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7D087-F5BC-D149-BD6F-FD3EBF909971}" type="slidenum">
              <a:rPr lang="en-US" sz="1200" b="0" i="0" smtClean="0">
                <a:solidFill>
                  <a:schemeClr val="bg1"/>
                </a:solidFill>
                <a:latin typeface="Amsi Pro Regular" panose="020B0A06020201010104" pitchFamily="34" charset="77"/>
              </a:rPr>
              <a:pPr/>
              <a:t>‹#›</a:t>
            </a:fld>
            <a:endParaRPr lang="en-US" sz="1200" b="0" i="0" dirty="0">
              <a:solidFill>
                <a:schemeClr val="bg1"/>
              </a:solidFill>
              <a:latin typeface="Amsi Pro Regular" panose="020B0A06020201010104" pitchFamily="34" charset="77"/>
            </a:endParaRPr>
          </a:p>
        </p:txBody>
      </p:sp>
      <p:pic>
        <p:nvPicPr>
          <p:cNvPr id="6" name="Picture 8">
            <a:extLst>
              <a:ext uri="{FF2B5EF4-FFF2-40B4-BE49-F238E27FC236}">
                <a16:creationId xmlns:a16="http://schemas.microsoft.com/office/drawing/2014/main" id="{2EAF487F-DD0E-FF4B-A92E-8B53D074B870}"/>
              </a:ext>
            </a:extLst>
          </p:cNvPr>
          <p:cNvPicPr>
            <a:picLocks noChangeAspect="1"/>
          </p:cNvPicPr>
          <p:nvPr userDrawn="1"/>
        </p:nvPicPr>
        <p:blipFill>
          <a:blip r:embed="rId4"/>
          <a:stretch>
            <a:fillRect/>
          </a:stretch>
        </p:blipFill>
        <p:spPr bwMode="auto">
          <a:xfrm>
            <a:off x="10850768" y="6423782"/>
            <a:ext cx="1134797" cy="28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85341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Regular"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C4C"/>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CF5D947-EF87-3146-BBCC-F62089D1DC1A}"/>
              </a:ext>
            </a:extLst>
          </p:cNvPr>
          <p:cNvPicPr>
            <a:picLocks noChangeAspect="1"/>
          </p:cNvPicPr>
          <p:nvPr userDrawn="1"/>
        </p:nvPicPr>
        <p:blipFill>
          <a:blip r:embed="rId16"/>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81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17" r:id="rId8"/>
    <p:sldLayoutId id="2147483715" r:id="rId9"/>
    <p:sldLayoutId id="2147483680" r:id="rId10"/>
    <p:sldLayoutId id="2147483681" r:id="rId11"/>
    <p:sldLayoutId id="2147483655" r:id="rId12"/>
    <p:sldLayoutId id="2147483708" r:id="rId13"/>
    <p:sldLayoutId id="2147483714" r:id="rId14"/>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Amsi Pro Regular"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8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987780" y="600516"/>
            <a:ext cx="5157787" cy="823912"/>
          </a:xfrm>
        </p:spPr>
        <p:txBody>
          <a:bodyPr anchor="t"/>
          <a:lstStyle/>
          <a:p>
            <a:pPr algn="ctr"/>
            <a:r>
              <a:rPr lang="en-US" sz="3600" dirty="0">
                <a:latin typeface="+mn-lt"/>
              </a:rPr>
              <a:t>Group Short-Term Disability Income</a:t>
            </a:r>
          </a:p>
        </p:txBody>
      </p:sp>
      <p:sp>
        <p:nvSpPr>
          <p:cNvPr id="12" name="Text Placeholder 11"/>
          <p:cNvSpPr>
            <a:spLocks noGrp="1"/>
          </p:cNvSpPr>
          <p:nvPr>
            <p:ph type="body" sz="quarter" idx="3"/>
          </p:nvPr>
        </p:nvSpPr>
        <p:spPr>
          <a:xfrm>
            <a:off x="6550888" y="600516"/>
            <a:ext cx="3950860" cy="823912"/>
          </a:xfrm>
        </p:spPr>
        <p:txBody>
          <a:bodyPr anchor="t"/>
          <a:lstStyle/>
          <a:p>
            <a:pPr algn="ctr"/>
            <a:r>
              <a:rPr lang="en-US" sz="3600" dirty="0">
                <a:latin typeface="+mn-lt"/>
              </a:rPr>
              <a:t>Disability Income PRO</a:t>
            </a:r>
          </a:p>
        </p:txBody>
      </p:sp>
      <p:grpSp>
        <p:nvGrpSpPr>
          <p:cNvPr id="15" name="Group 14">
            <a:extLst>
              <a:ext uri="{FF2B5EF4-FFF2-40B4-BE49-F238E27FC236}">
                <a16:creationId xmlns:a16="http://schemas.microsoft.com/office/drawing/2014/main" id="{D967BC55-3D45-C140-BADC-A6D42CAA07FA}"/>
              </a:ext>
            </a:extLst>
          </p:cNvPr>
          <p:cNvGrpSpPr/>
          <p:nvPr/>
        </p:nvGrpSpPr>
        <p:grpSpPr>
          <a:xfrm>
            <a:off x="5706844" y="702116"/>
            <a:ext cx="872621" cy="803565"/>
            <a:chOff x="4856448" y="1073437"/>
            <a:chExt cx="872621" cy="803565"/>
          </a:xfrm>
        </p:grpSpPr>
        <p:sp>
          <p:nvSpPr>
            <p:cNvPr id="7" name="Oval 6">
              <a:extLst>
                <a:ext uri="{FF2B5EF4-FFF2-40B4-BE49-F238E27FC236}">
                  <a16:creationId xmlns:a16="http://schemas.microsoft.com/office/drawing/2014/main" id="{AE8CFDD7-AA6C-A54E-A2E5-40EA03B827B9}"/>
                </a:ext>
              </a:extLst>
            </p:cNvPr>
            <p:cNvSpPr/>
            <p:nvPr/>
          </p:nvSpPr>
          <p:spPr>
            <a:xfrm>
              <a:off x="4856448" y="1073437"/>
              <a:ext cx="803565" cy="803565"/>
            </a:xfrm>
            <a:prstGeom prst="ellipse">
              <a:avLst/>
            </a:prstGeom>
            <a:solidFill>
              <a:srgbClr val="35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a:extLst>
                <a:ext uri="{FF2B5EF4-FFF2-40B4-BE49-F238E27FC236}">
                  <a16:creationId xmlns:a16="http://schemas.microsoft.com/office/drawing/2014/main" id="{20109FDC-AFF1-C848-9577-9064FE4D31BA}"/>
                </a:ext>
              </a:extLst>
            </p:cNvPr>
            <p:cNvSpPr txBox="1"/>
            <p:nvPr/>
          </p:nvSpPr>
          <p:spPr>
            <a:xfrm>
              <a:off x="4969813" y="1117746"/>
              <a:ext cx="759256" cy="759256"/>
            </a:xfrm>
            <a:prstGeom prst="rect">
              <a:avLst/>
            </a:prstGeom>
          </p:spPr>
          <p:txBody>
            <a:bodyPr wrap="none" rtlCol="0">
              <a:noAutofit/>
            </a:bodyPr>
            <a:lstStyle/>
            <a:p>
              <a:pPr algn="r"/>
              <a:r>
                <a:rPr lang="en-US" sz="4000" b="1" dirty="0">
                  <a:solidFill>
                    <a:schemeClr val="bg1"/>
                  </a:solidFill>
                </a:rPr>
                <a:t>Vs.</a:t>
              </a:r>
            </a:p>
            <a:p>
              <a:pPr algn="r"/>
              <a:endParaRPr lang="en-US" sz="4000" b="1" dirty="0">
                <a:solidFill>
                  <a:srgbClr val="AB2C29"/>
                </a:solidFill>
              </a:endParaRPr>
            </a:p>
          </p:txBody>
        </p:sp>
      </p:grpSp>
      <p:sp>
        <p:nvSpPr>
          <p:cNvPr id="16" name="TextBox 15">
            <a:extLst>
              <a:ext uri="{FF2B5EF4-FFF2-40B4-BE49-F238E27FC236}">
                <a16:creationId xmlns:a16="http://schemas.microsoft.com/office/drawing/2014/main" id="{A7FAC2EB-FC72-204F-A8AD-624F52564928}"/>
              </a:ext>
            </a:extLst>
          </p:cNvPr>
          <p:cNvSpPr txBox="1"/>
          <p:nvPr/>
        </p:nvSpPr>
        <p:spPr>
          <a:xfrm>
            <a:off x="8192655" y="-46182"/>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7" name="TextBox 16">
            <a:extLst>
              <a:ext uri="{FF2B5EF4-FFF2-40B4-BE49-F238E27FC236}">
                <a16:creationId xmlns:a16="http://schemas.microsoft.com/office/drawing/2014/main" id="{AE8D34CD-FCF1-E44D-AB4E-525A7AB4E84E}"/>
              </a:ext>
            </a:extLst>
          </p:cNvPr>
          <p:cNvSpPr txBox="1"/>
          <p:nvPr/>
        </p:nvSpPr>
        <p:spPr>
          <a:xfrm>
            <a:off x="7823200" y="-129309"/>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graphicFrame>
        <p:nvGraphicFramePr>
          <p:cNvPr id="4" name="Content Placeholder 3">
            <a:extLst>
              <a:ext uri="{FF2B5EF4-FFF2-40B4-BE49-F238E27FC236}">
                <a16:creationId xmlns:a16="http://schemas.microsoft.com/office/drawing/2014/main" id="{DDE58A84-9B3D-4248-91FF-77FC23983713}"/>
              </a:ext>
            </a:extLst>
          </p:cNvPr>
          <p:cNvGraphicFramePr>
            <a:graphicFrameLocks noGrp="1"/>
          </p:cNvGraphicFramePr>
          <p:nvPr>
            <p:ph sz="half" idx="2"/>
            <p:extLst>
              <p:ext uri="{D42A27DB-BD31-4B8C-83A1-F6EECF244321}">
                <p14:modId xmlns:p14="http://schemas.microsoft.com/office/powerpoint/2010/main" val="3279466688"/>
              </p:ext>
            </p:extLst>
          </p:nvPr>
        </p:nvGraphicFramePr>
        <p:xfrm>
          <a:off x="1265382" y="1764294"/>
          <a:ext cx="9707418" cy="4155999"/>
        </p:xfrm>
        <a:graphic>
          <a:graphicData uri="http://schemas.openxmlformats.org/drawingml/2006/table">
            <a:tbl>
              <a:tblPr bandRow="1">
                <a:tableStyleId>{21E4AEA4-8DFA-4A89-87EB-49C32662AFE0}</a:tableStyleId>
              </a:tblPr>
              <a:tblGrid>
                <a:gridCol w="4849090">
                  <a:extLst>
                    <a:ext uri="{9D8B030D-6E8A-4147-A177-3AD203B41FA5}">
                      <a16:colId xmlns:a16="http://schemas.microsoft.com/office/drawing/2014/main" val="1608445278"/>
                    </a:ext>
                  </a:extLst>
                </a:gridCol>
                <a:gridCol w="4858328">
                  <a:extLst>
                    <a:ext uri="{9D8B030D-6E8A-4147-A177-3AD203B41FA5}">
                      <a16:colId xmlns:a16="http://schemas.microsoft.com/office/drawing/2014/main" val="2170259272"/>
                    </a:ext>
                  </a:extLst>
                </a:gridCol>
              </a:tblGrid>
              <a:tr h="304654">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On-the-Job coverage available in policy</a:t>
                      </a:r>
                    </a:p>
                  </a:txBody>
                  <a:tcPr marL="68580" marR="68580" marT="0" marB="0" anchor="ctr" anchorCtr="1">
                    <a:solidFill>
                      <a:srgbClr val="E5F6F7"/>
                    </a:solid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On-the-Job coverage available by rider</a:t>
                      </a:r>
                    </a:p>
                  </a:txBody>
                  <a:tcPr marL="68580" marR="68580" marT="0" marB="0" anchor="ctr" anchorCtr="1">
                    <a:solidFill>
                      <a:srgbClr val="E5F6F7"/>
                    </a:solidFill>
                  </a:tcPr>
                </a:tc>
                <a:extLst>
                  <a:ext uri="{0D108BD9-81ED-4DB2-BD59-A6C34878D82A}">
                    <a16:rowId xmlns:a16="http://schemas.microsoft.com/office/drawing/2014/main" val="991463303"/>
                  </a:ext>
                </a:extLst>
              </a:tr>
              <a:tr h="273685">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Weekly benefits</a:t>
                      </a:r>
                    </a:p>
                  </a:txBody>
                  <a:tcPr marL="68580" marR="68580" marT="0" marB="0" anchor="ctr" anchorCtr="1">
                    <a:no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Monthly benefits</a:t>
                      </a:r>
                    </a:p>
                  </a:txBody>
                  <a:tcPr marL="68580" marR="68580" marT="0" marB="0" anchor="ctr" anchorCtr="1">
                    <a:noFill/>
                  </a:tcPr>
                </a:tc>
                <a:extLst>
                  <a:ext uri="{0D108BD9-81ED-4DB2-BD59-A6C34878D82A}">
                    <a16:rowId xmlns:a16="http://schemas.microsoft.com/office/drawing/2014/main" val="429879177"/>
                  </a:ext>
                </a:extLst>
              </a:tr>
              <a:tr h="326679">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Simplified to 3 industry classes</a:t>
                      </a:r>
                    </a:p>
                  </a:txBody>
                  <a:tcPr marL="68580" marR="68580" marT="0" marB="0" anchor="ctr" anchorCtr="1">
                    <a:solidFill>
                      <a:srgbClr val="E5F6F7"/>
                    </a:solid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4 industry classes</a:t>
                      </a:r>
                    </a:p>
                  </a:txBody>
                  <a:tcPr marL="68580" marR="68580" marT="0" marB="0" anchor="ctr" anchorCtr="1">
                    <a:solidFill>
                      <a:srgbClr val="E5F6F7"/>
                    </a:solidFill>
                  </a:tcPr>
                </a:tc>
                <a:extLst>
                  <a:ext uri="{0D108BD9-81ED-4DB2-BD59-A6C34878D82A}">
                    <a16:rowId xmlns:a16="http://schemas.microsoft.com/office/drawing/2014/main" val="3532380719"/>
                  </a:ext>
                </a:extLst>
              </a:tr>
              <a:tr h="314036">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Catastrophic disability benefits included</a:t>
                      </a:r>
                    </a:p>
                  </a:txBody>
                  <a:tcPr marL="68580" marR="68580" marT="0" marB="0" anchor="ctr" anchorCtr="1">
                    <a:no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noFill/>
                  </a:tcPr>
                </a:tc>
                <a:extLst>
                  <a:ext uri="{0D108BD9-81ED-4DB2-BD59-A6C34878D82A}">
                    <a16:rowId xmlns:a16="http://schemas.microsoft.com/office/drawing/2014/main" val="4269899560"/>
                  </a:ext>
                </a:extLst>
              </a:tr>
              <a:tr h="42001">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Presumptive disability benefits included </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(pays full weekly benefit amount regardless of elimination period)</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nchorCtr="1">
                    <a:solidFill>
                      <a:srgbClr val="E5F6F7"/>
                    </a:solid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solidFill>
                      <a:srgbClr val="E5F6F7"/>
                    </a:solidFill>
                  </a:tcPr>
                </a:tc>
                <a:extLst>
                  <a:ext uri="{0D108BD9-81ED-4DB2-BD59-A6C34878D82A}">
                    <a16:rowId xmlns:a16="http://schemas.microsoft.com/office/drawing/2014/main" val="321565433"/>
                  </a:ext>
                </a:extLst>
              </a:tr>
              <a:tr h="338686">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Mental and nervous benefits are included</a:t>
                      </a:r>
                    </a:p>
                  </a:txBody>
                  <a:tcPr marL="68580" marR="68580" marT="0" marB="0" anchor="ctr" anchorCtr="1">
                    <a:no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Excluded</a:t>
                      </a:r>
                    </a:p>
                  </a:txBody>
                  <a:tcPr marL="68580" marR="68580" marT="0" marB="0" anchor="ctr" anchorCtr="1">
                    <a:noFill/>
                  </a:tcPr>
                </a:tc>
                <a:extLst>
                  <a:ext uri="{0D108BD9-81ED-4DB2-BD59-A6C34878D82A}">
                    <a16:rowId xmlns:a16="http://schemas.microsoft.com/office/drawing/2014/main" val="1643251859"/>
                  </a:ext>
                </a:extLst>
              </a:tr>
              <a:tr h="332509">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Accidental death benefit included</a:t>
                      </a:r>
                    </a:p>
                  </a:txBody>
                  <a:tcPr marL="68580" marR="68580" marT="0" marB="0" anchor="ctr" anchorCtr="1">
                    <a:solidFill>
                      <a:srgbClr val="E5F6F7"/>
                    </a:solid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solidFill>
                      <a:srgbClr val="E5F6F7"/>
                    </a:solidFill>
                  </a:tcPr>
                </a:tc>
                <a:extLst>
                  <a:ext uri="{0D108BD9-81ED-4DB2-BD59-A6C34878D82A}">
                    <a16:rowId xmlns:a16="http://schemas.microsoft.com/office/drawing/2014/main" val="1918632721"/>
                  </a:ext>
                </a:extLst>
              </a:tr>
              <a:tr h="341746">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Survivor/Terminal illness benefits included</a:t>
                      </a:r>
                    </a:p>
                  </a:txBody>
                  <a:tcPr marL="68580" marR="68580" marT="0" marB="0" anchor="ctr" anchorCtr="1">
                    <a:no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noFill/>
                  </a:tcPr>
                </a:tc>
                <a:extLst>
                  <a:ext uri="{0D108BD9-81ED-4DB2-BD59-A6C34878D82A}">
                    <a16:rowId xmlns:a16="http://schemas.microsoft.com/office/drawing/2014/main" val="3910861914"/>
                  </a:ext>
                </a:extLst>
              </a:tr>
              <a:tr h="378690">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Home and vehicle modification benefits included </a:t>
                      </a:r>
                      <a:r>
                        <a:rPr lang="en-US"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(with Tier 2 plans)</a:t>
                      </a:r>
                    </a:p>
                  </a:txBody>
                  <a:tcPr marL="68580" marR="68580" marT="0" marB="0" anchor="ctr" anchorCtr="1">
                    <a:solidFill>
                      <a:srgbClr val="E5F6F7"/>
                    </a:solid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solidFill>
                      <a:srgbClr val="E5F6F7"/>
                    </a:solidFill>
                  </a:tcPr>
                </a:tc>
                <a:extLst>
                  <a:ext uri="{0D108BD9-81ED-4DB2-BD59-A6C34878D82A}">
                    <a16:rowId xmlns:a16="http://schemas.microsoft.com/office/drawing/2014/main" val="421298698"/>
                  </a:ext>
                </a:extLst>
              </a:tr>
              <a:tr h="341746">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Vocational rehabilitation benefits included </a:t>
                      </a:r>
                      <a:r>
                        <a:rPr lang="en-US" sz="12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(with Tier 2 plans)</a:t>
                      </a:r>
                      <a:endParaRPr lang="en-US"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nchor="ctr" anchorCtr="1">
                    <a:no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noFill/>
                  </a:tcPr>
                </a:tc>
                <a:extLst>
                  <a:ext uri="{0D108BD9-81ED-4DB2-BD59-A6C34878D82A}">
                    <a16:rowId xmlns:a16="http://schemas.microsoft.com/office/drawing/2014/main" val="2872397843"/>
                  </a:ext>
                </a:extLst>
              </a:tr>
              <a:tr h="341745">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Waiver of premium after 30 days</a:t>
                      </a:r>
                    </a:p>
                  </a:txBody>
                  <a:tcPr marL="68580" marR="68580" marT="0" marB="0" anchor="ctr" anchorCtr="1">
                    <a:solidFill>
                      <a:srgbClr val="E5F6F7"/>
                    </a:solid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Waiver of premium after 90 days</a:t>
                      </a:r>
                    </a:p>
                  </a:txBody>
                  <a:tcPr marL="68580" marR="68580" marT="0" marB="0" anchor="ctr" anchorCtr="1">
                    <a:solidFill>
                      <a:srgbClr val="E5F6F7"/>
                    </a:solidFill>
                  </a:tcPr>
                </a:tc>
                <a:extLst>
                  <a:ext uri="{0D108BD9-81ED-4DB2-BD59-A6C34878D82A}">
                    <a16:rowId xmlns:a16="http://schemas.microsoft.com/office/drawing/2014/main" val="728718980"/>
                  </a:ext>
                </a:extLst>
              </a:tr>
              <a:tr h="370840">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Family</a:t>
                      </a:r>
                      <a:r>
                        <a:rPr lang="en-US" sz="1400" baseline="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Medical Leave</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Rider available with Tier 1 and 2 plans </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(not available with Prime Benefits plan)</a:t>
                      </a:r>
                    </a:p>
                  </a:txBody>
                  <a:tcPr marL="68580" marR="68580" marT="0" marB="0" anchor="ctr" anchorCtr="1">
                    <a:noFill/>
                  </a:tcPr>
                </a:tc>
                <a:tc>
                  <a:txBody>
                    <a:bodyPr/>
                    <a:lstStyle/>
                    <a:p>
                      <a:pPr marL="0" marR="0" algn="ctr">
                        <a:lnSpc>
                          <a:spcPct val="107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Not included</a:t>
                      </a:r>
                    </a:p>
                  </a:txBody>
                  <a:tcPr marL="68580" marR="68580" marT="0" marB="0" anchor="ctr" anchorCtr="1">
                    <a:noFill/>
                  </a:tcPr>
                </a:tc>
                <a:extLst>
                  <a:ext uri="{0D108BD9-81ED-4DB2-BD59-A6C34878D82A}">
                    <a16:rowId xmlns:a16="http://schemas.microsoft.com/office/drawing/2014/main" val="3323223108"/>
                  </a:ext>
                </a:extLst>
              </a:tr>
            </a:tbl>
          </a:graphicData>
        </a:graphic>
      </p:graphicFrame>
    </p:spTree>
    <p:extLst>
      <p:ext uri="{BB962C8B-B14F-4D97-AF65-F5344CB8AC3E}">
        <p14:creationId xmlns:p14="http://schemas.microsoft.com/office/powerpoint/2010/main" val="32125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91FE-BB44-0949-9E50-6B0CDD06BCB2}"/>
              </a:ext>
            </a:extLst>
          </p:cNvPr>
          <p:cNvSpPr>
            <a:spLocks noGrp="1"/>
          </p:cNvSpPr>
          <p:nvPr>
            <p:ph type="ctrTitle"/>
          </p:nvPr>
        </p:nvSpPr>
        <p:spPr>
          <a:xfrm>
            <a:off x="1524000" y="1493555"/>
            <a:ext cx="9144000" cy="2387600"/>
          </a:xfrm>
        </p:spPr>
        <p:txBody>
          <a:bodyPr/>
          <a:lstStyle/>
          <a:p>
            <a:r>
              <a:rPr lang="en-US" sz="6600" dirty="0">
                <a:latin typeface="+mn-lt"/>
              </a:rPr>
              <a:t>Questions</a:t>
            </a:r>
          </a:p>
        </p:txBody>
      </p:sp>
    </p:spTree>
    <p:extLst>
      <p:ext uri="{BB962C8B-B14F-4D97-AF65-F5344CB8AC3E}">
        <p14:creationId xmlns:p14="http://schemas.microsoft.com/office/powerpoint/2010/main" val="114130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3827865"/>
            <a:ext cx="10153934" cy="1173707"/>
          </a:xfrm>
          <a:prstGeom prst="rect">
            <a:avLst/>
          </a:prstGeom>
        </p:spPr>
        <p:txBody>
          <a:bodyPr wrap="square" rtlCol="0">
            <a:normAutofit/>
          </a:bodyPr>
          <a:lstStyle/>
          <a:p>
            <a:pPr algn="r"/>
            <a:endParaRPr lang="en-US" sz="4800" b="1" dirty="0">
              <a:solidFill>
                <a:srgbClr val="AB2C29"/>
              </a:solidFill>
            </a:endParaRPr>
          </a:p>
        </p:txBody>
      </p:sp>
      <p:sp>
        <p:nvSpPr>
          <p:cNvPr id="3" name="Rectangle 2"/>
          <p:cNvSpPr/>
          <p:nvPr/>
        </p:nvSpPr>
        <p:spPr>
          <a:xfrm>
            <a:off x="968991" y="4117654"/>
            <a:ext cx="10234718" cy="2292935"/>
          </a:xfrm>
          <a:prstGeom prst="rect">
            <a:avLst/>
          </a:prstGeom>
        </p:spPr>
        <p:txBody>
          <a:bodyPr wrap="square">
            <a:spAutoFit/>
          </a:bodyPr>
          <a:lstStyle/>
          <a:p>
            <a:r>
              <a:rPr lang="en-US" sz="1100" kern="1100" spc="-20" dirty="0">
                <a:solidFill>
                  <a:srgbClr val="929292"/>
                </a:solidFill>
                <a:latin typeface="+mj-lt"/>
                <a:ea typeface="DotumChe" panose="020B0609000101010101" pitchFamily="49" charset="-127"/>
                <a:cs typeface="Arial Narrow" panose="020B0604020202020204" pitchFamily="34" charset="0"/>
              </a:rPr>
              <a:t>FOR PRODUCER USE ONLY. NOT FOR USE WITH THE GENERAL PUBLIC. NOT AVAILABLE IN NEW YORK.</a:t>
            </a:r>
            <a:br>
              <a:rPr lang="en-US" sz="1100" kern="1100" spc="-20" dirty="0">
                <a:solidFill>
                  <a:srgbClr val="929292"/>
                </a:solidFill>
                <a:latin typeface="+mj-lt"/>
                <a:ea typeface="DotumChe" panose="020B0609000101010101" pitchFamily="49" charset="-127"/>
                <a:cs typeface="Arial Narrow" panose="020B0604020202020204" pitchFamily="34" charset="0"/>
              </a:rPr>
            </a:br>
            <a:r>
              <a:rPr lang="en-US" sz="1100" kern="1100" spc="-20" dirty="0">
                <a:solidFill>
                  <a:srgbClr val="929292"/>
                </a:solidFill>
                <a:latin typeface="+mj-lt"/>
                <a:ea typeface="DotumChe" panose="020B0609000101010101" pitchFamily="49" charset="-127"/>
                <a:cs typeface="Arial Narrow" panose="020B0604020202020204" pitchFamily="34" charset="0"/>
              </a:rPr>
              <a:t>Group Short-Term Disability Income insurance may contain reductions of benefits, limitations and exclusions. The description of benefits is intended only to highlight the insured employee’s benefits and should not be relied upon to fully determine coverage. If this description conflicts in any way with the terms of the policy/certificate, the terms of the policy/certificate prevail. For complete benefits descriptions and conditions, see the policy/certificate. </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a:solidFill>
                  <a:srgbClr val="929292"/>
                </a:solidFill>
                <a:latin typeface="+mj-lt"/>
                <a:ea typeface="DotumChe" panose="020B0609000101010101" pitchFamily="49" charset="-127"/>
                <a:cs typeface="Arial Narrow" panose="020B0604020202020204" pitchFamily="34" charset="0"/>
              </a:rPr>
              <a:t>Policy/Certificate Form Nos. G H1808/G H1808C and Certificate Rider Form Nos. R G1809C, R G1814C, R G1810C, R G1811C, and R G1812C underwritten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Lincoln, NE.</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pPr algn="just"/>
            <a:r>
              <a:rPr lang="en-US" sz="1100" kern="1100" spc="-20" dirty="0" err="1">
                <a:solidFill>
                  <a:schemeClr val="bg1">
                    <a:lumMod val="50000"/>
                  </a:schemeClr>
                </a:solidFill>
                <a:latin typeface="+mj-lt"/>
              </a:rPr>
              <a:t>Assurity</a:t>
            </a:r>
            <a:r>
              <a:rPr lang="en-US" sz="1100" kern="1100" spc="-20" dirty="0">
                <a:solidFill>
                  <a:schemeClr val="bg1">
                    <a:lumMod val="50000"/>
                  </a:schemeClr>
                </a:solidFill>
                <a:latin typeface="+mj-lt"/>
              </a:rPr>
              <a:t> is a marketing name for the mutual holding company </a:t>
            </a:r>
            <a:r>
              <a:rPr lang="en-US" sz="1100" kern="1100" spc="-20" dirty="0" err="1">
                <a:solidFill>
                  <a:schemeClr val="bg1">
                    <a:lumMod val="50000"/>
                  </a:schemeClr>
                </a:solidFill>
                <a:latin typeface="+mj-lt"/>
              </a:rPr>
              <a:t>Assurity</a:t>
            </a:r>
            <a:r>
              <a:rPr lang="en-US" sz="1100" kern="1100" spc="-20" dirty="0">
                <a:solidFill>
                  <a:schemeClr val="bg1">
                    <a:lumMod val="50000"/>
                  </a:schemeClr>
                </a:solidFill>
                <a:latin typeface="+mj-lt"/>
              </a:rPr>
              <a:t> Group, Inc. and its subsidiaries. Those subsidiaries include but are not limited to: </a:t>
            </a:r>
            <a:r>
              <a:rPr lang="en-US" sz="1100" kern="1100" spc="-20" dirty="0" err="1">
                <a:solidFill>
                  <a:schemeClr val="bg1">
                    <a:lumMod val="50000"/>
                  </a:schemeClr>
                </a:solidFill>
                <a:latin typeface="+mj-lt"/>
              </a:rPr>
              <a:t>Assurity</a:t>
            </a:r>
            <a:r>
              <a:rPr lang="en-US" sz="1100" kern="1100" spc="-20" dirty="0">
                <a:solidFill>
                  <a:schemeClr val="bg1">
                    <a:lumMod val="50000"/>
                  </a:schemeClr>
                </a:solidFill>
                <a:latin typeface="+mj-lt"/>
              </a:rPr>
              <a:t> Life Insurance Company and </a:t>
            </a:r>
            <a:r>
              <a:rPr lang="en-US" sz="1100" kern="1100" spc="-20" dirty="0" err="1">
                <a:solidFill>
                  <a:schemeClr val="bg1">
                    <a:lumMod val="50000"/>
                  </a:schemeClr>
                </a:solidFill>
                <a:latin typeface="+mj-lt"/>
              </a:rPr>
              <a:t>Assurity</a:t>
            </a:r>
            <a:r>
              <a:rPr lang="en-US" sz="1100" kern="1100" spc="-20" dirty="0">
                <a:solidFill>
                  <a:schemeClr val="bg1">
                    <a:lumMod val="50000"/>
                  </a:schemeClr>
                </a:solidFill>
                <a:latin typeface="+mj-lt"/>
              </a:rPr>
              <a:t> Life Insurance Company of New York. Insurance products and services are offered by </a:t>
            </a:r>
            <a:r>
              <a:rPr lang="en-US" sz="1100" kern="1100" spc="-20" dirty="0" err="1">
                <a:solidFill>
                  <a:schemeClr val="bg1">
                    <a:lumMod val="50000"/>
                  </a:schemeClr>
                </a:solidFill>
                <a:latin typeface="+mj-lt"/>
              </a:rPr>
              <a:t>Assurity</a:t>
            </a:r>
            <a:r>
              <a:rPr lang="en-US" sz="1100" kern="1100" spc="-20" dirty="0">
                <a:solidFill>
                  <a:schemeClr val="bg1">
                    <a:lumMod val="50000"/>
                  </a:schemeClr>
                </a:solidFill>
                <a:latin typeface="+mj-lt"/>
              </a:rPr>
              <a:t> Life Insurance Company in all states except New York. In New York, insurance products and services are offered by </a:t>
            </a:r>
            <a:r>
              <a:rPr lang="en-US" sz="1100" kern="1100" spc="-20" dirty="0" err="1">
                <a:solidFill>
                  <a:schemeClr val="bg1">
                    <a:lumMod val="50000"/>
                  </a:schemeClr>
                </a:solidFill>
                <a:latin typeface="+mj-lt"/>
              </a:rPr>
              <a:t>Assurity</a:t>
            </a:r>
            <a:r>
              <a:rPr lang="en-US" sz="1100" kern="1100" spc="-20" dirty="0">
                <a:solidFill>
                  <a:schemeClr val="bg1">
                    <a:lumMod val="50000"/>
                  </a:schemeClr>
                </a:solidFill>
                <a:latin typeface="+mj-lt"/>
              </a:rPr>
              <a:t> Life Insurance Company of New York, Albany, NY. Product availability, features and rates may vary by state.</a:t>
            </a:r>
          </a:p>
          <a:p>
            <a:endParaRPr lang="en-US" sz="1100" dirty="0">
              <a:solidFill>
                <a:schemeClr val="bg1">
                  <a:lumMod val="50000"/>
                </a:schemeClr>
              </a:solidFill>
              <a:latin typeface="Amsi Pro Cond Light" panose="020B0A06020201010104" pitchFamily="34" charset="77"/>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p:txBody>
      </p:sp>
    </p:spTree>
    <p:extLst>
      <p:ext uri="{BB962C8B-B14F-4D97-AF65-F5344CB8AC3E}">
        <p14:creationId xmlns:p14="http://schemas.microsoft.com/office/powerpoint/2010/main" val="9978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58444-9A9B-0844-9276-7755551B3D8B}"/>
              </a:ext>
            </a:extLst>
          </p:cNvPr>
          <p:cNvSpPr>
            <a:spLocks noGrp="1"/>
          </p:cNvSpPr>
          <p:nvPr>
            <p:ph type="body" sz="quarter" idx="10"/>
          </p:nvPr>
        </p:nvSpPr>
        <p:spPr>
          <a:xfrm>
            <a:off x="3071835" y="3540688"/>
            <a:ext cx="6048331" cy="625475"/>
          </a:xfrm>
        </p:spPr>
        <p:txBody>
          <a:bodyPr/>
          <a:lstStyle/>
          <a:p>
            <a:r>
              <a:rPr lang="en-US" sz="4400" dirty="0">
                <a:latin typeface="+mn-lt"/>
              </a:rPr>
              <a:t>Group Short-Term Disability Income</a:t>
            </a:r>
          </a:p>
        </p:txBody>
      </p:sp>
      <p:cxnSp>
        <p:nvCxnSpPr>
          <p:cNvPr id="3" name="Straight Connector 2">
            <a:extLst>
              <a:ext uri="{FF2B5EF4-FFF2-40B4-BE49-F238E27FC236}">
                <a16:creationId xmlns:a16="http://schemas.microsoft.com/office/drawing/2014/main" id="{86840FAD-F494-EE42-B1A7-F72DB8A02CC0}"/>
              </a:ext>
            </a:extLst>
          </p:cNvPr>
          <p:cNvCxnSpPr>
            <a:cxnSpLocks/>
          </p:cNvCxnSpPr>
          <p:nvPr/>
        </p:nvCxnSpPr>
        <p:spPr>
          <a:xfrm flipH="1">
            <a:off x="4021974" y="3265343"/>
            <a:ext cx="4124499" cy="0"/>
          </a:xfrm>
          <a:prstGeom prst="line">
            <a:avLst/>
          </a:prstGeom>
          <a:ln w="19050" cap="rnd">
            <a:solidFill>
              <a:schemeClr val="bg1"/>
            </a:solidFill>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BD7E532-99EA-264C-8CD5-B82B046E2F95}"/>
              </a:ext>
            </a:extLst>
          </p:cNvPr>
          <p:cNvPicPr>
            <a:picLocks noChangeAspect="1"/>
          </p:cNvPicPr>
          <p:nvPr/>
        </p:nvPicPr>
        <p:blipFill>
          <a:blip r:embed="rId2"/>
          <a:stretch>
            <a:fillRect/>
          </a:stretch>
        </p:blipFill>
        <p:spPr>
          <a:xfrm>
            <a:off x="4614430" y="2236073"/>
            <a:ext cx="2963140" cy="685226"/>
          </a:xfrm>
          <a:prstGeom prst="rect">
            <a:avLst/>
          </a:prstGeom>
        </p:spPr>
      </p:pic>
    </p:spTree>
    <p:extLst>
      <p:ext uri="{BB962C8B-B14F-4D97-AF65-F5344CB8AC3E}">
        <p14:creationId xmlns:p14="http://schemas.microsoft.com/office/powerpoint/2010/main" val="207637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6A5B-0917-9E43-A85D-A086BD163E60}"/>
              </a:ext>
            </a:extLst>
          </p:cNvPr>
          <p:cNvSpPr>
            <a:spLocks noGrp="1"/>
          </p:cNvSpPr>
          <p:nvPr>
            <p:ph type="body" sz="quarter" idx="10"/>
          </p:nvPr>
        </p:nvSpPr>
        <p:spPr/>
        <p:txBody>
          <a:bodyPr/>
          <a:lstStyle/>
          <a:p>
            <a:pPr>
              <a:lnSpc>
                <a:spcPts val="5400"/>
              </a:lnSpc>
              <a:spcBef>
                <a:spcPts val="0"/>
              </a:spcBef>
            </a:pPr>
            <a:r>
              <a:rPr lang="en-US" sz="5400" dirty="0">
                <a:latin typeface="+mn-lt"/>
              </a:rPr>
              <a:t>Research Snapshot</a:t>
            </a:r>
          </a:p>
        </p:txBody>
      </p:sp>
      <p:sp>
        <p:nvSpPr>
          <p:cNvPr id="3" name="Text Placeholder 2">
            <a:extLst>
              <a:ext uri="{FF2B5EF4-FFF2-40B4-BE49-F238E27FC236}">
                <a16:creationId xmlns:a16="http://schemas.microsoft.com/office/drawing/2014/main" id="{13858BC2-61A2-7047-A2C8-4617BB6AC336}"/>
              </a:ext>
            </a:extLst>
          </p:cNvPr>
          <p:cNvSpPr>
            <a:spLocks noGrp="1"/>
          </p:cNvSpPr>
          <p:nvPr>
            <p:ph type="body" sz="quarter" idx="11"/>
          </p:nvPr>
        </p:nvSpPr>
        <p:spPr>
          <a:xfrm>
            <a:off x="5590855" y="1366553"/>
            <a:ext cx="6033795" cy="4195073"/>
          </a:xfrm>
        </p:spPr>
        <p:txBody>
          <a:bodyPr/>
          <a:lstStyle/>
          <a:p>
            <a:r>
              <a:rPr lang="en-US" sz="2200" dirty="0">
                <a:solidFill>
                  <a:schemeClr val="tx1">
                    <a:lumMod val="65000"/>
                    <a:lumOff val="35000"/>
                  </a:schemeClr>
                </a:solidFill>
                <a:latin typeface="+mn-lt"/>
              </a:rPr>
              <a:t>Only 31% of Americans have saved enough to cover six months of expenses or more and nearly a quarter of Americans have no emergency savings fund </a:t>
            </a:r>
            <a:br>
              <a:rPr lang="en-US" sz="2200" dirty="0">
                <a:solidFill>
                  <a:schemeClr val="tx1">
                    <a:lumMod val="65000"/>
                    <a:lumOff val="35000"/>
                  </a:schemeClr>
                </a:solidFill>
                <a:latin typeface="+mn-lt"/>
              </a:rPr>
            </a:br>
            <a:r>
              <a:rPr lang="en-US" sz="1100" i="1" dirty="0">
                <a:solidFill>
                  <a:schemeClr val="tx1">
                    <a:lumMod val="65000"/>
                    <a:lumOff val="35000"/>
                  </a:schemeClr>
                </a:solidFill>
                <a:latin typeface="+mn-lt"/>
              </a:rPr>
              <a:t>(Source: Bankrate Financial Security Index Survey, June 17, 2017)</a:t>
            </a:r>
            <a:endParaRPr lang="en-US" sz="2200" i="1" dirty="0">
              <a:solidFill>
                <a:schemeClr val="tx1">
                  <a:lumMod val="65000"/>
                  <a:lumOff val="35000"/>
                </a:schemeClr>
              </a:solidFill>
              <a:latin typeface="+mn-lt"/>
            </a:endParaRPr>
          </a:p>
          <a:p>
            <a:r>
              <a:rPr lang="en-US" sz="2200" dirty="0">
                <a:solidFill>
                  <a:schemeClr val="tx1">
                    <a:lumMod val="65000"/>
                    <a:lumOff val="35000"/>
                  </a:schemeClr>
                </a:solidFill>
                <a:latin typeface="+mn-lt"/>
              </a:rPr>
              <a:t>1 in 4 people age 20 will become disabled during their working lives </a:t>
            </a:r>
            <a:r>
              <a:rPr lang="en-US" sz="1100" i="1" dirty="0">
                <a:solidFill>
                  <a:schemeClr val="tx1">
                    <a:lumMod val="65000"/>
                    <a:lumOff val="35000"/>
                  </a:schemeClr>
                </a:solidFill>
                <a:latin typeface="+mn-lt"/>
              </a:rPr>
              <a:t>(U.S. Social Security Administration Fact Sheet , 2018)</a:t>
            </a:r>
            <a:endParaRPr lang="en-US" sz="1100" dirty="0">
              <a:solidFill>
                <a:schemeClr val="tx1">
                  <a:lumMod val="65000"/>
                  <a:lumOff val="35000"/>
                </a:schemeClr>
              </a:solidFill>
            </a:endParaRPr>
          </a:p>
          <a:p>
            <a:r>
              <a:rPr lang="en-US" sz="2200" dirty="0">
                <a:solidFill>
                  <a:schemeClr val="tx1">
                    <a:lumMod val="65000"/>
                    <a:lumOff val="35000"/>
                  </a:schemeClr>
                </a:solidFill>
                <a:latin typeface="+mn-lt"/>
              </a:rPr>
              <a:t>Workers’ Compensation only pays benefits for work-related injuries. In 2016, only one percent of employees missed work because of an occupational illness or injury. </a:t>
            </a:r>
            <a:r>
              <a:rPr lang="en-US" sz="1100" i="1" dirty="0">
                <a:solidFill>
                  <a:schemeClr val="tx1">
                    <a:lumMod val="65000"/>
                    <a:lumOff val="35000"/>
                  </a:schemeClr>
                </a:solidFill>
                <a:latin typeface="+mn-lt"/>
              </a:rPr>
              <a:t>(Council for Disability Awareness, 2018)</a:t>
            </a:r>
          </a:p>
        </p:txBody>
      </p:sp>
      <p:cxnSp>
        <p:nvCxnSpPr>
          <p:cNvPr id="4" name="Straight Connector 3">
            <a:extLst>
              <a:ext uri="{FF2B5EF4-FFF2-40B4-BE49-F238E27FC236}">
                <a16:creationId xmlns:a16="http://schemas.microsoft.com/office/drawing/2014/main" id="{94EFA7E4-6DC5-2E44-819B-78B15956A55A}"/>
              </a:ext>
            </a:extLst>
          </p:cNvPr>
          <p:cNvCxnSpPr>
            <a:cxnSpLocks/>
          </p:cNvCxnSpPr>
          <p:nvPr/>
        </p:nvCxnSpPr>
        <p:spPr>
          <a:xfrm>
            <a:off x="5191760" y="1071418"/>
            <a:ext cx="0" cy="4281978"/>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9549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47E2E-4AA2-2B49-81B7-679296CE3AC9}"/>
              </a:ext>
            </a:extLst>
          </p:cNvPr>
          <p:cNvSpPr>
            <a:spLocks noGrp="1"/>
          </p:cNvSpPr>
          <p:nvPr>
            <p:ph type="title"/>
          </p:nvPr>
        </p:nvSpPr>
        <p:spPr>
          <a:xfrm>
            <a:off x="839788" y="1559646"/>
            <a:ext cx="3932237" cy="1600200"/>
          </a:xfrm>
        </p:spPr>
        <p:txBody>
          <a:bodyPr>
            <a:noAutofit/>
          </a:bodyPr>
          <a:lstStyle/>
          <a:p>
            <a:r>
              <a:rPr lang="en-US" b="1" dirty="0">
                <a:solidFill>
                  <a:srgbClr val="AB2C29"/>
                </a:solidFill>
              </a:rPr>
              <a:t>Group Short-Term Disability Income Insurance</a:t>
            </a:r>
            <a:br>
              <a:rPr lang="en-US" b="1" dirty="0">
                <a:solidFill>
                  <a:srgbClr val="AB2C29"/>
                </a:solidFill>
              </a:rPr>
            </a:br>
            <a:endParaRPr lang="en-US" dirty="0">
              <a:solidFill>
                <a:schemeClr val="tx1">
                  <a:lumMod val="65000"/>
                  <a:lumOff val="35000"/>
                </a:schemeClr>
              </a:solidFill>
              <a:latin typeface="+mj-lt"/>
            </a:endParaRPr>
          </a:p>
        </p:txBody>
      </p:sp>
      <p:pic>
        <p:nvPicPr>
          <p:cNvPr id="6" name="Picture Placeholder 5">
            <a:extLst>
              <a:ext uri="{FF2B5EF4-FFF2-40B4-BE49-F238E27FC236}">
                <a16:creationId xmlns:a16="http://schemas.microsoft.com/office/drawing/2014/main" id="{80231BF1-AB6E-0F4D-98D3-CCF82D05464B}"/>
              </a:ext>
            </a:extLst>
          </p:cNvPr>
          <p:cNvPicPr>
            <a:picLocks noGrp="1" noChangeAspect="1"/>
          </p:cNvPicPr>
          <p:nvPr>
            <p:ph idx="1"/>
          </p:nvPr>
        </p:nvPicPr>
        <p:blipFill rotWithShape="1">
          <a:blip r:embed="rId2"/>
          <a:stretch/>
        </p:blipFill>
        <p:spPr>
          <a:xfrm>
            <a:off x="5892464" y="0"/>
            <a:ext cx="6299536" cy="6311348"/>
          </a:xfrm>
        </p:spPr>
      </p:pic>
      <p:sp>
        <p:nvSpPr>
          <p:cNvPr id="4" name="Text Placeholder 3">
            <a:extLst>
              <a:ext uri="{FF2B5EF4-FFF2-40B4-BE49-F238E27FC236}">
                <a16:creationId xmlns:a16="http://schemas.microsoft.com/office/drawing/2014/main" id="{F95205BE-26BC-E377-4AED-A6DFC3DF983B}"/>
              </a:ext>
            </a:extLst>
          </p:cNvPr>
          <p:cNvSpPr>
            <a:spLocks noGrp="1"/>
          </p:cNvSpPr>
          <p:nvPr>
            <p:ph type="body" sz="half" idx="2"/>
          </p:nvPr>
        </p:nvSpPr>
        <p:spPr>
          <a:xfrm>
            <a:off x="839788" y="2894806"/>
            <a:ext cx="3932237" cy="3811588"/>
          </a:xfrm>
        </p:spPr>
        <p:txBody>
          <a:bodyPr/>
          <a:lstStyle/>
          <a:p>
            <a:r>
              <a:rPr lang="en-US" dirty="0"/>
              <a:t>Provides solutions for most employer and employee needs. </a:t>
            </a:r>
            <a:br>
              <a:rPr lang="en-US" dirty="0"/>
            </a:br>
            <a:br>
              <a:rPr lang="en-US" dirty="0"/>
            </a:br>
            <a:r>
              <a:rPr lang="en-US" dirty="0"/>
              <a:t>Our Prime Benefits plan is designed to provide disability coverage without add-ons at the most economical price point. Our Tier 1 and 2 benefit plans expand disability coverage provided and include several add-ons.</a:t>
            </a:r>
          </a:p>
        </p:txBody>
      </p:sp>
    </p:spTree>
    <p:extLst>
      <p:ext uri="{BB962C8B-B14F-4D97-AF65-F5344CB8AC3E}">
        <p14:creationId xmlns:p14="http://schemas.microsoft.com/office/powerpoint/2010/main" val="147747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10"/>
          </p:nvPr>
        </p:nvSpPr>
        <p:spPr>
          <a:xfrm>
            <a:off x="587375" y="2651125"/>
            <a:ext cx="4249738" cy="1679335"/>
          </a:xfrm>
        </p:spPr>
        <p:txBody>
          <a:bodyPr/>
          <a:lstStyle/>
          <a:p>
            <a:r>
              <a:rPr lang="en-US" sz="5400" dirty="0">
                <a:latin typeface="+mn-lt"/>
              </a:rPr>
              <a:t>Advantages</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11"/>
          </p:nvPr>
        </p:nvSpPr>
        <p:spPr>
          <a:xfrm>
            <a:off x="5653664" y="1810760"/>
            <a:ext cx="5391564" cy="2908608"/>
          </a:xfrm>
        </p:spPr>
        <p:txBody>
          <a:bodyPr/>
          <a:lstStyle/>
          <a:p>
            <a:r>
              <a:rPr lang="en-US" sz="2200" dirty="0"/>
              <a:t>Helps replace income if an employee becomes sick or injured</a:t>
            </a:r>
            <a:br>
              <a:rPr lang="en-US" sz="2200" dirty="0"/>
            </a:br>
            <a:endParaRPr lang="en-US" sz="2200" dirty="0"/>
          </a:p>
          <a:p>
            <a:r>
              <a:rPr lang="en-US" sz="2200" dirty="0"/>
              <a:t>Added financial protection allows employees to focus on recovery rather than finances</a:t>
            </a:r>
            <a:br>
              <a:rPr lang="en-US" sz="2200" dirty="0"/>
            </a:br>
            <a:endParaRPr lang="en-US" sz="2200" dirty="0"/>
          </a:p>
          <a:p>
            <a:r>
              <a:rPr lang="en-US" sz="2200" dirty="0"/>
              <a:t>Benefits paid directly to the insured person</a:t>
            </a:r>
          </a:p>
        </p:txBody>
      </p:sp>
      <p:cxnSp>
        <p:nvCxnSpPr>
          <p:cNvPr id="5" name="Straight Connector 4">
            <a:extLst>
              <a:ext uri="{FF2B5EF4-FFF2-40B4-BE49-F238E27FC236}">
                <a16:creationId xmlns:a16="http://schemas.microsoft.com/office/drawing/2014/main" id="{861073A8-847F-2D44-AB69-5A243B5CACD1}"/>
              </a:ext>
            </a:extLst>
          </p:cNvPr>
          <p:cNvCxnSpPr>
            <a:cxnSpLocks/>
          </p:cNvCxnSpPr>
          <p:nvPr/>
        </p:nvCxnSpPr>
        <p:spPr>
          <a:xfrm>
            <a:off x="5191760" y="1690591"/>
            <a:ext cx="0" cy="3176973"/>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70090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10"/>
          </p:nvPr>
        </p:nvSpPr>
        <p:spPr>
          <a:prstGeom prst="rect">
            <a:avLst/>
          </a:prstGeom>
        </p:spPr>
        <p:txBody>
          <a:bodyPr/>
          <a:lstStyle/>
          <a:p>
            <a:pPr marL="0" indent="0">
              <a:buNone/>
            </a:pPr>
            <a:r>
              <a:rPr lang="en-US" sz="5400" b="1" dirty="0">
                <a:latin typeface="+mn-lt"/>
              </a:rPr>
              <a:t>Key Features</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11"/>
          </p:nvPr>
        </p:nvSpPr>
        <p:spPr>
          <a:xfrm>
            <a:off x="5674346" y="1461052"/>
            <a:ext cx="5728149" cy="2841625"/>
          </a:xfrm>
          <a:prstGeom prst="rect">
            <a:avLst/>
          </a:prstGeom>
        </p:spPr>
        <p:txBody>
          <a:bodyPr/>
          <a:lstStyle/>
          <a:p>
            <a:r>
              <a:rPr lang="en-US" sz="2000" dirty="0">
                <a:solidFill>
                  <a:schemeClr val="tx1">
                    <a:lumMod val="65000"/>
                    <a:lumOff val="35000"/>
                  </a:schemeClr>
                </a:solidFill>
                <a:latin typeface="+mn-lt"/>
              </a:rPr>
              <a:t>A “modified own occupation” definition of total disability allows an employee to qualify as disabled if they cannot perform the important duties of their own occupation, are not working another job and are under the care of a physician for the disability </a:t>
            </a:r>
          </a:p>
          <a:p>
            <a:r>
              <a:rPr lang="en-US" sz="2000" dirty="0">
                <a:solidFill>
                  <a:schemeClr val="tx1">
                    <a:lumMod val="65000"/>
                    <a:lumOff val="35000"/>
                  </a:schemeClr>
                </a:solidFill>
                <a:latin typeface="+mn-lt"/>
              </a:rPr>
              <a:t>Total disability, presumptive disability, </a:t>
            </a:r>
            <a:br>
              <a:rPr lang="en-US" sz="2000" dirty="0">
                <a:solidFill>
                  <a:schemeClr val="tx1">
                    <a:lumMod val="65000"/>
                    <a:lumOff val="35000"/>
                  </a:schemeClr>
                </a:solidFill>
                <a:latin typeface="+mn-lt"/>
              </a:rPr>
            </a:br>
            <a:r>
              <a:rPr lang="en-US" sz="2000" dirty="0">
                <a:solidFill>
                  <a:schemeClr val="tx1">
                    <a:lumMod val="65000"/>
                    <a:lumOff val="35000"/>
                  </a:schemeClr>
                </a:solidFill>
                <a:latin typeface="+mn-lt"/>
              </a:rPr>
              <a:t>waiver of premium and survivor/terminal illness benefits are included with all plans</a:t>
            </a:r>
          </a:p>
          <a:p>
            <a:r>
              <a:rPr lang="en-US" sz="2000" dirty="0">
                <a:solidFill>
                  <a:schemeClr val="tx1">
                    <a:lumMod val="65000"/>
                    <a:lumOff val="35000"/>
                  </a:schemeClr>
                </a:solidFill>
                <a:latin typeface="+mn-lt"/>
              </a:rPr>
              <a:t>Partial disability coverage is included </a:t>
            </a:r>
            <a:br>
              <a:rPr lang="en-US" sz="2000" dirty="0">
                <a:solidFill>
                  <a:schemeClr val="tx1">
                    <a:lumMod val="65000"/>
                    <a:lumOff val="35000"/>
                  </a:schemeClr>
                </a:solidFill>
                <a:latin typeface="+mn-lt"/>
              </a:rPr>
            </a:br>
            <a:r>
              <a:rPr lang="en-US" sz="2000" dirty="0">
                <a:solidFill>
                  <a:schemeClr val="tx1">
                    <a:lumMod val="65000"/>
                    <a:lumOff val="35000"/>
                  </a:schemeClr>
                </a:solidFill>
                <a:latin typeface="+mn-lt"/>
              </a:rPr>
              <a:t>with Tier 1</a:t>
            </a:r>
          </a:p>
          <a:p>
            <a:r>
              <a:rPr lang="en-US" sz="2000" dirty="0">
                <a:solidFill>
                  <a:schemeClr val="tx1">
                    <a:lumMod val="65000"/>
                    <a:lumOff val="35000"/>
                  </a:schemeClr>
                </a:solidFill>
                <a:latin typeface="+mn-lt"/>
              </a:rPr>
              <a:t>Residual disability coverage is included with Tier 2 </a:t>
            </a:r>
          </a:p>
        </p:txBody>
      </p:sp>
      <p:cxnSp>
        <p:nvCxnSpPr>
          <p:cNvPr id="11" name="Straight Connector 10">
            <a:extLst>
              <a:ext uri="{FF2B5EF4-FFF2-40B4-BE49-F238E27FC236}">
                <a16:creationId xmlns:a16="http://schemas.microsoft.com/office/drawing/2014/main" id="{890345C1-48BE-9E45-B813-B5159C03533C}"/>
              </a:ext>
            </a:extLst>
          </p:cNvPr>
          <p:cNvCxnSpPr>
            <a:cxnSpLocks/>
          </p:cNvCxnSpPr>
          <p:nvPr/>
        </p:nvCxnSpPr>
        <p:spPr>
          <a:xfrm>
            <a:off x="5191760" y="1282148"/>
            <a:ext cx="0" cy="4015409"/>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4833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Benefits</a:t>
            </a:r>
            <a:br>
              <a:rPr lang="en-US" sz="3600" dirty="0">
                <a:solidFill>
                  <a:srgbClr val="AB2C29"/>
                </a:solidFill>
                <a:latin typeface="+mn-lt"/>
              </a:rPr>
            </a:br>
            <a:r>
              <a:rPr lang="en-US" dirty="0">
                <a:solidFill>
                  <a:srgbClr val="AB2C29"/>
                </a:solidFill>
                <a:latin typeface="+mn-lt"/>
              </a:rPr>
              <a:t>Group Short-Term Disability Income Insurance</a:t>
            </a:r>
          </a:p>
        </p:txBody>
      </p:sp>
      <p:sp>
        <p:nvSpPr>
          <p:cNvPr id="6" name="Text Placeholder 5"/>
          <p:cNvSpPr>
            <a:spLocks noGrp="1"/>
          </p:cNvSpPr>
          <p:nvPr>
            <p:ph type="body" sz="half" idx="2"/>
          </p:nvPr>
        </p:nvSpPr>
        <p:spPr>
          <a:xfrm>
            <a:off x="987570" y="2481094"/>
            <a:ext cx="10197666" cy="2311400"/>
          </a:xfrm>
        </p:spPr>
        <p:txBody>
          <a:bodyPr numCol="3"/>
          <a:lstStyle/>
          <a:p>
            <a:r>
              <a:rPr lang="en-US" dirty="0">
                <a:latin typeface="+mn-lt"/>
              </a:rPr>
              <a:t>Total Disability </a:t>
            </a:r>
          </a:p>
          <a:p>
            <a:r>
              <a:rPr lang="en-US" dirty="0">
                <a:latin typeface="+mn-lt"/>
              </a:rPr>
              <a:t>Presumptive Disability </a:t>
            </a:r>
          </a:p>
          <a:p>
            <a:r>
              <a:rPr lang="en-US" dirty="0">
                <a:latin typeface="+mn-lt"/>
              </a:rPr>
              <a:t>Recurrent Disability </a:t>
            </a:r>
          </a:p>
          <a:p>
            <a:r>
              <a:rPr lang="en-US" dirty="0">
                <a:latin typeface="+mn-lt"/>
              </a:rPr>
              <a:t>Childbirth </a:t>
            </a:r>
          </a:p>
          <a:p>
            <a:r>
              <a:rPr lang="en-US" dirty="0">
                <a:latin typeface="+mn-lt"/>
              </a:rPr>
              <a:t>Organ Donor</a:t>
            </a:r>
          </a:p>
          <a:p>
            <a:r>
              <a:rPr lang="en-US" dirty="0">
                <a:latin typeface="+mn-lt"/>
              </a:rPr>
              <a:t>Mental and Nervous Disorder* </a:t>
            </a:r>
          </a:p>
          <a:p>
            <a:r>
              <a:rPr lang="en-US" dirty="0">
                <a:latin typeface="+mn-lt"/>
              </a:rPr>
              <a:t>Substance Abuse*</a:t>
            </a:r>
          </a:p>
          <a:p>
            <a:r>
              <a:rPr lang="en-US" dirty="0">
                <a:latin typeface="+mn-lt"/>
              </a:rPr>
              <a:t>Waiver of Premium </a:t>
            </a:r>
          </a:p>
          <a:p>
            <a:r>
              <a:rPr lang="en-US" dirty="0">
                <a:latin typeface="+mn-lt"/>
              </a:rPr>
              <a:t>Survivor** </a:t>
            </a:r>
          </a:p>
          <a:p>
            <a:r>
              <a:rPr lang="en-US" dirty="0">
                <a:latin typeface="+mn-lt"/>
              </a:rPr>
              <a:t>Terminal Illness** </a:t>
            </a:r>
          </a:p>
          <a:p>
            <a:r>
              <a:rPr lang="en-US" dirty="0">
                <a:latin typeface="+mn-lt"/>
              </a:rPr>
              <a:t>Accidental Death </a:t>
            </a:r>
          </a:p>
          <a:p>
            <a:r>
              <a:rPr lang="en-US" dirty="0">
                <a:latin typeface="+mn-lt"/>
              </a:rPr>
              <a:t>Catastrophic Disability </a:t>
            </a:r>
          </a:p>
          <a:p>
            <a:r>
              <a:rPr lang="en-US" dirty="0">
                <a:latin typeface="+mn-lt"/>
              </a:rPr>
              <a:t>Workplace Modification** </a:t>
            </a:r>
          </a:p>
          <a:p>
            <a:r>
              <a:rPr lang="en-US" dirty="0">
                <a:latin typeface="+mn-lt"/>
              </a:rPr>
              <a:t>Partial Disability </a:t>
            </a:r>
          </a:p>
          <a:p>
            <a:r>
              <a:rPr lang="en-US" dirty="0">
                <a:latin typeface="+mn-lt"/>
              </a:rPr>
              <a:t>Residual Disability </a:t>
            </a:r>
          </a:p>
          <a:p>
            <a:r>
              <a:rPr lang="en-US" dirty="0">
                <a:latin typeface="+mn-lt"/>
              </a:rPr>
              <a:t>Vocational Rehabilitation**</a:t>
            </a:r>
          </a:p>
          <a:p>
            <a:r>
              <a:rPr lang="en-US" dirty="0">
                <a:latin typeface="+mn-lt"/>
              </a:rPr>
              <a:t>Home and Vehicle Modification**</a:t>
            </a:r>
          </a:p>
        </p:txBody>
      </p:sp>
      <p:sp>
        <p:nvSpPr>
          <p:cNvPr id="3" name="Rectangle 2"/>
          <p:cNvSpPr/>
          <p:nvPr/>
        </p:nvSpPr>
        <p:spPr>
          <a:xfrm>
            <a:off x="987570" y="5216188"/>
            <a:ext cx="9588067" cy="769441"/>
          </a:xfrm>
          <a:prstGeom prst="rect">
            <a:avLst/>
          </a:prstGeom>
        </p:spPr>
        <p:txBody>
          <a:bodyPr wrap="square">
            <a:spAutoFit/>
          </a:bodyPr>
          <a:lstStyle/>
          <a:p>
            <a:r>
              <a:rPr lang="en-US" sz="1100" spc="-20" dirty="0">
                <a:solidFill>
                  <a:srgbClr val="929292"/>
                </a:solidFill>
                <a:latin typeface="+mj-lt"/>
              </a:rPr>
              <a:t>* Maximum lifetime benefit is 52 disability weekly benefit payments (13- or 26-week benefit periods) or 104 disability weekly benefit payments (52- or 104-week benefit periods) **These benefits will be paid provided the insured person has been receiving total disability weekly benefits for 6 weeks (13- or 26-week benefit periods) or 13 weeks (52- or 104-week benefit periods). The benefit pays up to the lesser of 3 times weekly benefit and $3,000 (13- or 26-week benefit periods) or 6 times weekly benefit and $6,000 (52- or 104-week benefit periods)</a:t>
            </a:r>
          </a:p>
        </p:txBody>
      </p:sp>
    </p:spTree>
    <p:extLst>
      <p:ext uri="{BB962C8B-B14F-4D97-AF65-F5344CB8AC3E}">
        <p14:creationId xmlns:p14="http://schemas.microsoft.com/office/powerpoint/2010/main" val="303398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D28CF30-FA80-5E49-967C-BCF529B0D630}"/>
              </a:ext>
            </a:extLst>
          </p:cNvPr>
          <p:cNvPicPr>
            <a:picLocks noGrp="1" noChangeAspect="1"/>
          </p:cNvPicPr>
          <p:nvPr>
            <p:ph type="pic" idx="1"/>
          </p:nvPr>
        </p:nvPicPr>
        <p:blipFill>
          <a:blip r:embed="rId2"/>
          <a:srcRect l="3184" r="3184"/>
          <a:stretch>
            <a:fillRect/>
          </a:stretch>
        </p:blipFill>
        <p:spPr>
          <a:xfrm>
            <a:off x="6357641" y="-432125"/>
            <a:ext cx="6203813" cy="7290125"/>
          </a:xfrm>
        </p:spPr>
      </p:pic>
      <p:sp>
        <p:nvSpPr>
          <p:cNvPr id="4" name="Title 3"/>
          <p:cNvSpPr>
            <a:spLocks noGrp="1"/>
          </p:cNvSpPr>
          <p:nvPr>
            <p:ph type="ctrTitle"/>
          </p:nvPr>
        </p:nvSpPr>
        <p:spPr>
          <a:xfrm>
            <a:off x="982748" y="919947"/>
            <a:ext cx="4605250" cy="1351281"/>
          </a:xfrm>
        </p:spPr>
        <p:txBody>
          <a:bodyPr>
            <a:normAutofit/>
          </a:bodyPr>
          <a:lstStyle/>
          <a:p>
            <a:r>
              <a:rPr lang="en-US" sz="5400" dirty="0">
                <a:latin typeface="+mn-lt"/>
              </a:rPr>
              <a:t>Optional Riders</a:t>
            </a:r>
          </a:p>
        </p:txBody>
      </p:sp>
      <p:sp>
        <p:nvSpPr>
          <p:cNvPr id="7" name="TextBox 6"/>
          <p:cNvSpPr txBox="1"/>
          <p:nvPr/>
        </p:nvSpPr>
        <p:spPr>
          <a:xfrm>
            <a:off x="982748" y="2068023"/>
            <a:ext cx="4925568"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Child Care Rider </a:t>
            </a:r>
            <a:r>
              <a:rPr lang="en-US" sz="1200" dirty="0">
                <a:solidFill>
                  <a:schemeClr val="bg1"/>
                </a:solidFill>
              </a:rPr>
              <a:t>(Available with Tier 2 only)</a:t>
            </a:r>
            <a:br>
              <a:rPr lang="en-US" sz="1200" dirty="0">
                <a:solidFill>
                  <a:schemeClr val="bg1"/>
                </a:solidFill>
              </a:rPr>
            </a:br>
            <a:endParaRPr lang="en-US" sz="1200" dirty="0">
              <a:solidFill>
                <a:schemeClr val="bg1"/>
              </a:solidFill>
            </a:endParaRPr>
          </a:p>
          <a:p>
            <a:pPr marL="285750" indent="-285750">
              <a:buFont typeface="Arial" panose="020B0604020202020204" pitchFamily="34" charset="0"/>
              <a:buChar char="•"/>
            </a:pPr>
            <a:r>
              <a:rPr lang="en-US" sz="2400" dirty="0">
                <a:solidFill>
                  <a:schemeClr val="bg1"/>
                </a:solidFill>
              </a:rPr>
              <a:t>Child Education Rider </a:t>
            </a:r>
            <a:br>
              <a:rPr lang="en-US" sz="2400" dirty="0">
                <a:solidFill>
                  <a:schemeClr val="bg1"/>
                </a:solidFill>
              </a:rPr>
            </a:br>
            <a:r>
              <a:rPr lang="en-US" sz="1200" dirty="0">
                <a:solidFill>
                  <a:schemeClr val="bg1"/>
                </a:solidFill>
              </a:rPr>
              <a:t>(Not available with Prime Benefits plan)</a:t>
            </a:r>
            <a:br>
              <a:rPr lang="en-US" sz="1200" dirty="0">
                <a:solidFill>
                  <a:schemeClr val="bg1"/>
                </a:solidFill>
              </a:rPr>
            </a:br>
            <a:endParaRPr lang="en-US" sz="1200" dirty="0">
              <a:solidFill>
                <a:schemeClr val="bg1"/>
              </a:solidFill>
            </a:endParaRPr>
          </a:p>
          <a:p>
            <a:pPr marL="285750" indent="-285750">
              <a:buFont typeface="Arial" panose="020B0604020202020204" pitchFamily="34" charset="0"/>
              <a:buChar char="•"/>
            </a:pPr>
            <a:r>
              <a:rPr lang="en-US" sz="2400" dirty="0">
                <a:solidFill>
                  <a:schemeClr val="bg1"/>
                </a:solidFill>
              </a:rPr>
              <a:t>Family Medical Leave Rider </a:t>
            </a:r>
            <a:br>
              <a:rPr lang="en-US" sz="2400" dirty="0">
                <a:solidFill>
                  <a:schemeClr val="bg1"/>
                </a:solidFill>
              </a:rPr>
            </a:br>
            <a:r>
              <a:rPr lang="en-US" sz="1200" dirty="0">
                <a:solidFill>
                  <a:schemeClr val="bg1"/>
                </a:solidFill>
              </a:rPr>
              <a:t>(Not available with Prime Benefits plan)</a:t>
            </a:r>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285061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0AB59B-D596-5441-BAD1-1C973F375F9C}"/>
              </a:ext>
            </a:extLst>
          </p:cNvPr>
          <p:cNvSpPr>
            <a:spLocks noGrp="1"/>
          </p:cNvSpPr>
          <p:nvPr>
            <p:ph type="body" sz="quarter" idx="10"/>
          </p:nvPr>
        </p:nvSpPr>
        <p:spPr/>
        <p:txBody>
          <a:bodyPr/>
          <a:lstStyle/>
          <a:p>
            <a:r>
              <a:rPr lang="en-US" sz="5400" dirty="0">
                <a:latin typeface="+mn-lt"/>
              </a:rPr>
              <a:t>How It Works</a:t>
            </a:r>
          </a:p>
        </p:txBody>
      </p:sp>
      <p:sp>
        <p:nvSpPr>
          <p:cNvPr id="4" name="Text Placeholder 3">
            <a:extLst>
              <a:ext uri="{FF2B5EF4-FFF2-40B4-BE49-F238E27FC236}">
                <a16:creationId xmlns:a16="http://schemas.microsoft.com/office/drawing/2014/main" id="{6BCCB867-F8C1-DF46-A527-A837CF35FB8A}"/>
              </a:ext>
            </a:extLst>
          </p:cNvPr>
          <p:cNvSpPr>
            <a:spLocks noGrp="1"/>
          </p:cNvSpPr>
          <p:nvPr>
            <p:ph type="body" sz="quarter" idx="12"/>
          </p:nvPr>
        </p:nvSpPr>
        <p:spPr>
          <a:xfrm>
            <a:off x="1588404" y="3273936"/>
            <a:ext cx="2603349" cy="704620"/>
          </a:xfrm>
        </p:spPr>
        <p:txBody>
          <a:bodyPr/>
          <a:lstStyle/>
          <a:p>
            <a:r>
              <a:rPr lang="en-US" sz="1800" i="0" dirty="0">
                <a:latin typeface="+mj-lt"/>
              </a:rPr>
              <a:t>An employee gets sick or injured and can’t work.</a:t>
            </a:r>
          </a:p>
          <a:p>
            <a:endParaRPr lang="en-US" sz="1800" i="0" dirty="0">
              <a:latin typeface="+mj-lt"/>
            </a:endParaRPr>
          </a:p>
        </p:txBody>
      </p:sp>
      <p:sp>
        <p:nvSpPr>
          <p:cNvPr id="9" name="TextBox 8"/>
          <p:cNvSpPr txBox="1"/>
          <p:nvPr/>
        </p:nvSpPr>
        <p:spPr>
          <a:xfrm>
            <a:off x="1520982" y="1968147"/>
            <a:ext cx="8999145" cy="805218"/>
          </a:xfrm>
          <a:prstGeom prst="rect">
            <a:avLst/>
          </a:prstGeom>
        </p:spPr>
        <p:txBody>
          <a:bodyPr wrap="square" rtlCol="0">
            <a:normAutofit/>
          </a:bodyPr>
          <a:lstStyle/>
          <a:p>
            <a:pPr algn="ctr"/>
            <a:r>
              <a:rPr lang="en-US" sz="2200" b="1" dirty="0">
                <a:solidFill>
                  <a:srgbClr val="AB2C29"/>
                </a:solidFill>
              </a:rPr>
              <a:t>Helps replace income if an employee becomes sick or injured</a:t>
            </a:r>
          </a:p>
        </p:txBody>
      </p:sp>
      <p:sp>
        <p:nvSpPr>
          <p:cNvPr id="10" name="Text Placeholder 9"/>
          <p:cNvSpPr>
            <a:spLocks noGrp="1"/>
          </p:cNvSpPr>
          <p:nvPr>
            <p:ph type="body" sz="quarter" idx="13"/>
          </p:nvPr>
        </p:nvSpPr>
        <p:spPr>
          <a:xfrm>
            <a:off x="5289548" y="2948430"/>
            <a:ext cx="2083171" cy="287338"/>
          </a:xfrm>
        </p:spPr>
        <p:txBody>
          <a:bodyPr/>
          <a:lstStyle/>
          <a:p>
            <a:r>
              <a:rPr lang="en-US" dirty="0">
                <a:latin typeface="+mn-lt"/>
              </a:rPr>
              <a:t>Submit a Claim</a:t>
            </a:r>
          </a:p>
        </p:txBody>
      </p:sp>
      <p:sp>
        <p:nvSpPr>
          <p:cNvPr id="11" name="Text Placeholder 10"/>
          <p:cNvSpPr>
            <a:spLocks noGrp="1"/>
          </p:cNvSpPr>
          <p:nvPr>
            <p:ph type="body" sz="quarter" idx="11"/>
          </p:nvPr>
        </p:nvSpPr>
        <p:spPr>
          <a:xfrm>
            <a:off x="1588522" y="2920412"/>
            <a:ext cx="2287587" cy="287338"/>
          </a:xfrm>
        </p:spPr>
        <p:txBody>
          <a:bodyPr/>
          <a:lstStyle/>
          <a:p>
            <a:r>
              <a:rPr lang="en-US" dirty="0">
                <a:latin typeface="+mn-lt"/>
              </a:rPr>
              <a:t>Become Disabled</a:t>
            </a:r>
          </a:p>
        </p:txBody>
      </p:sp>
      <p:sp>
        <p:nvSpPr>
          <p:cNvPr id="12" name="Text Placeholder 11"/>
          <p:cNvSpPr>
            <a:spLocks noGrp="1"/>
          </p:cNvSpPr>
          <p:nvPr>
            <p:ph type="body" sz="quarter" idx="15"/>
          </p:nvPr>
        </p:nvSpPr>
        <p:spPr>
          <a:xfrm>
            <a:off x="8164696" y="2942679"/>
            <a:ext cx="1934066" cy="287338"/>
          </a:xfrm>
        </p:spPr>
        <p:txBody>
          <a:bodyPr/>
          <a:lstStyle/>
          <a:p>
            <a:r>
              <a:rPr lang="en-US" dirty="0">
                <a:latin typeface="+mn-lt"/>
              </a:rPr>
              <a:t>Get Paid</a:t>
            </a:r>
          </a:p>
        </p:txBody>
      </p:sp>
      <p:sp>
        <p:nvSpPr>
          <p:cNvPr id="16" name="Text Placeholder 3">
            <a:extLst>
              <a:ext uri="{FF2B5EF4-FFF2-40B4-BE49-F238E27FC236}">
                <a16:creationId xmlns:a16="http://schemas.microsoft.com/office/drawing/2014/main" id="{DCC67C5C-2863-4747-8EC2-C5F8837C43E9}"/>
              </a:ext>
            </a:extLst>
          </p:cNvPr>
          <p:cNvSpPr txBox="1">
            <a:spLocks/>
          </p:cNvSpPr>
          <p:nvPr/>
        </p:nvSpPr>
        <p:spPr>
          <a:xfrm>
            <a:off x="5292187" y="3273936"/>
            <a:ext cx="1995304"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Italic"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a:latin typeface="+mj-lt"/>
              </a:rPr>
              <a:t>They submit a claim to </a:t>
            </a:r>
            <a:r>
              <a:rPr lang="en-US" sz="1800" i="0" dirty="0" err="1">
                <a:latin typeface="+mj-lt"/>
              </a:rPr>
              <a:t>Assurity</a:t>
            </a:r>
            <a:r>
              <a:rPr lang="en-US" sz="1800" i="0" dirty="0">
                <a:latin typeface="+mj-lt"/>
              </a:rPr>
              <a:t>.</a:t>
            </a:r>
          </a:p>
        </p:txBody>
      </p:sp>
      <p:sp>
        <p:nvSpPr>
          <p:cNvPr id="17" name="Text Placeholder 3">
            <a:extLst>
              <a:ext uri="{FF2B5EF4-FFF2-40B4-BE49-F238E27FC236}">
                <a16:creationId xmlns:a16="http://schemas.microsoft.com/office/drawing/2014/main" id="{C2763F51-5DBD-604B-B6A5-6F9690AF0297}"/>
              </a:ext>
            </a:extLst>
          </p:cNvPr>
          <p:cNvSpPr txBox="1">
            <a:spLocks/>
          </p:cNvSpPr>
          <p:nvPr/>
        </p:nvSpPr>
        <p:spPr>
          <a:xfrm>
            <a:off x="8164696" y="3273936"/>
            <a:ext cx="2457122"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Italic"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Regular"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Regular"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Regular"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err="1">
                <a:latin typeface="+mj-lt"/>
              </a:rPr>
              <a:t>Assurity</a:t>
            </a:r>
            <a:r>
              <a:rPr lang="en-US" sz="1800" i="0" dirty="0">
                <a:latin typeface="+mj-lt"/>
              </a:rPr>
              <a:t> sends the employee a check based on their coverage.</a:t>
            </a:r>
          </a:p>
        </p:txBody>
      </p:sp>
    </p:spTree>
    <p:extLst>
      <p:ext uri="{BB962C8B-B14F-4D97-AF65-F5344CB8AC3E}">
        <p14:creationId xmlns:p14="http://schemas.microsoft.com/office/powerpoint/2010/main" val="2953746318"/>
      </p:ext>
    </p:extLst>
  </p:cSld>
  <p:clrMapOvr>
    <a:masterClrMapping/>
  </p:clrMapOvr>
</p:sld>
</file>

<file path=ppt/theme/theme1.xml><?xml version="1.0" encoding="utf-8"?>
<a:theme xmlns:a="http://schemas.openxmlformats.org/drawingml/2006/main" name="Custom Design">
  <a:themeElements>
    <a:clrScheme name="Assurity Theme">
      <a:dk1>
        <a:srgbClr val="000000"/>
      </a:dk1>
      <a:lt1>
        <a:srgbClr val="FFFFFF"/>
      </a:lt1>
      <a:dk2>
        <a:srgbClr val="44546A"/>
      </a:dk2>
      <a:lt2>
        <a:srgbClr val="E7E6E6"/>
      </a:lt2>
      <a:accent1>
        <a:srgbClr val="AB2C28"/>
      </a:accent1>
      <a:accent2>
        <a:srgbClr val="34C1CC"/>
      </a:accent2>
      <a:accent3>
        <a:srgbClr val="A5A5A5"/>
      </a:accent3>
      <a:accent4>
        <a:srgbClr val="FCBF49"/>
      </a:accent4>
      <a:accent5>
        <a:srgbClr val="E5F6F7"/>
      </a:accent5>
      <a:accent6>
        <a:srgbClr val="70AD47"/>
      </a:accent6>
      <a:hlink>
        <a:srgbClr val="34C1CC"/>
      </a:hlink>
      <a:folHlink>
        <a:srgbClr val="003C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lnSpcReduction="10000"/>
      </a:bodyPr>
      <a:lstStyle>
        <a:defPPr algn="r">
          <a:defRPr sz="4800" b="1" dirty="0">
            <a:solidFill>
              <a:srgbClr val="AB2C29"/>
            </a:solidFill>
          </a:defRPr>
        </a:defPPr>
      </a:lstStyle>
    </a:txDef>
  </a:objectDefaults>
  <a:extraClrSchemeLst/>
  <a:extLst>
    <a:ext uri="{05A4C25C-085E-4340-85A3-A5531E510DB2}">
      <thm15:themeFamily xmlns:thm15="http://schemas.microsoft.com/office/thememl/2012/main" name="Assurity New Brand Template 08-13-17" id="{A2D2A47D-746C-7047-A2B0-43245F1350C2}" vid="{F56F68D1-FB98-EC4B-9712-AB47ECF4DE91}"/>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B69A9193-BDCC-1E45-8E46-4288B3B29605}"/>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9BFEC60D-F644-DA4D-9925-25E81CE1BB8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ctr">
          <a:defRPr sz="4800" b="1" dirty="0">
            <a:solidFill>
              <a:srgbClr val="35C1CC"/>
            </a:solidFill>
          </a:defRPr>
        </a:defPPr>
      </a:lstStyle>
    </a:txDef>
  </a:objectDefaults>
  <a:extraClrSchemeLst/>
  <a:extLst>
    <a:ext uri="{05A4C25C-085E-4340-85A3-A5531E510DB2}">
      <thm15:themeFamily xmlns:thm15="http://schemas.microsoft.com/office/thememl/2012/main" name="Assurity New Brand Template 08-13-17" id="{A2D2A47D-746C-7047-A2B0-43245F1350C2}" vid="{037A09A4-E8FC-3C49-84BB-B3984393D6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8013</TotalTime>
  <Words>893</Words>
  <Application>Microsoft Macintosh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Amsi Pro Bold</vt:lpstr>
      <vt:lpstr>Amsi Pro Cond Light</vt:lpstr>
      <vt:lpstr>Amsi Pro Italic</vt:lpstr>
      <vt:lpstr>Amsi Pro Regular</vt:lpstr>
      <vt:lpstr>Arial</vt:lpstr>
      <vt:lpstr>Calibri</vt:lpstr>
      <vt:lpstr>Calibri Light</vt:lpstr>
      <vt:lpstr>Custom Design</vt:lpstr>
      <vt:lpstr>2_Custom Design</vt:lpstr>
      <vt:lpstr>3_Custom Design</vt:lpstr>
      <vt:lpstr>1_Custom Design</vt:lpstr>
      <vt:lpstr>PowerPoint Presentation</vt:lpstr>
      <vt:lpstr>PowerPoint Presentation</vt:lpstr>
      <vt:lpstr>PowerPoint Presentation</vt:lpstr>
      <vt:lpstr>Group Short-Term Disability Income Insurance </vt:lpstr>
      <vt:lpstr>PowerPoint Presentation</vt:lpstr>
      <vt:lpstr>PowerPoint Presentation</vt:lpstr>
      <vt:lpstr>Covered Benefits Group Short-Term Disability Income Insurance</vt:lpstr>
      <vt:lpstr>Optional Riders</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Microsoft Office User</dc:creator>
  <cp:lastModifiedBy>Andrew Malan</cp:lastModifiedBy>
  <cp:revision>128</cp:revision>
  <cp:lastPrinted>2018-06-27T21:00:17Z</cp:lastPrinted>
  <dcterms:created xsi:type="dcterms:W3CDTF">2018-05-21T18:19:11Z</dcterms:created>
  <dcterms:modified xsi:type="dcterms:W3CDTF">2022-08-29T18:15:52Z</dcterms:modified>
</cp:coreProperties>
</file>